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1" r:id="rId1"/>
  </p:sldMasterIdLst>
  <p:notesMasterIdLst>
    <p:notesMasterId r:id="rId92"/>
  </p:notesMasterIdLst>
  <p:handoutMasterIdLst>
    <p:handoutMasterId r:id="rId93"/>
  </p:handoutMasterIdLst>
  <p:sldIdLst>
    <p:sldId id="257" r:id="rId2"/>
    <p:sldId id="754" r:id="rId3"/>
    <p:sldId id="864" r:id="rId4"/>
    <p:sldId id="836" r:id="rId5"/>
    <p:sldId id="758" r:id="rId6"/>
    <p:sldId id="838" r:id="rId7"/>
    <p:sldId id="825" r:id="rId8"/>
    <p:sldId id="839" r:id="rId9"/>
    <p:sldId id="827" r:id="rId10"/>
    <p:sldId id="840" r:id="rId11"/>
    <p:sldId id="760" r:id="rId12"/>
    <p:sldId id="782" r:id="rId13"/>
    <p:sldId id="783" r:id="rId14"/>
    <p:sldId id="778" r:id="rId15"/>
    <p:sldId id="779" r:id="rId16"/>
    <p:sldId id="781" r:id="rId17"/>
    <p:sldId id="828" r:id="rId18"/>
    <p:sldId id="829" r:id="rId19"/>
    <p:sldId id="830" r:id="rId20"/>
    <p:sldId id="841" r:id="rId21"/>
    <p:sldId id="785" r:id="rId22"/>
    <p:sldId id="831" r:id="rId23"/>
    <p:sldId id="853" r:id="rId24"/>
    <p:sldId id="854" r:id="rId25"/>
    <p:sldId id="886" r:id="rId26"/>
    <p:sldId id="851" r:id="rId27"/>
    <p:sldId id="893" r:id="rId28"/>
    <p:sldId id="887" r:id="rId29"/>
    <p:sldId id="869" r:id="rId30"/>
    <p:sldId id="870" r:id="rId31"/>
    <p:sldId id="871" r:id="rId32"/>
    <p:sldId id="888" r:id="rId33"/>
    <p:sldId id="889" r:id="rId34"/>
    <p:sldId id="890" r:id="rId35"/>
    <p:sldId id="891" r:id="rId36"/>
    <p:sldId id="892" r:id="rId37"/>
    <p:sldId id="855" r:id="rId38"/>
    <p:sldId id="858" r:id="rId39"/>
    <p:sldId id="856" r:id="rId40"/>
    <p:sldId id="857" r:id="rId41"/>
    <p:sldId id="842" r:id="rId42"/>
    <p:sldId id="845" r:id="rId43"/>
    <p:sldId id="834" r:id="rId44"/>
    <p:sldId id="835" r:id="rId45"/>
    <p:sldId id="843" r:id="rId46"/>
    <p:sldId id="818" r:id="rId47"/>
    <p:sldId id="788" r:id="rId48"/>
    <p:sldId id="899" r:id="rId49"/>
    <p:sldId id="900" r:id="rId50"/>
    <p:sldId id="902" r:id="rId51"/>
    <p:sldId id="901" r:id="rId52"/>
    <p:sldId id="844" r:id="rId53"/>
    <p:sldId id="820" r:id="rId54"/>
    <p:sldId id="822" r:id="rId55"/>
    <p:sldId id="821" r:id="rId56"/>
    <p:sldId id="823" r:id="rId57"/>
    <p:sldId id="848" r:id="rId58"/>
    <p:sldId id="846" r:id="rId59"/>
    <p:sldId id="850" r:id="rId60"/>
    <p:sldId id="905" r:id="rId61"/>
    <p:sldId id="847" r:id="rId62"/>
    <p:sldId id="885" r:id="rId63"/>
    <p:sldId id="894" r:id="rId64"/>
    <p:sldId id="897" r:id="rId65"/>
    <p:sldId id="873" r:id="rId66"/>
    <p:sldId id="874" r:id="rId67"/>
    <p:sldId id="875" r:id="rId68"/>
    <p:sldId id="895" r:id="rId69"/>
    <p:sldId id="906" r:id="rId70"/>
    <p:sldId id="896" r:id="rId71"/>
    <p:sldId id="898" r:id="rId72"/>
    <p:sldId id="872" r:id="rId73"/>
    <p:sldId id="876" r:id="rId74"/>
    <p:sldId id="878" r:id="rId75"/>
    <p:sldId id="884" r:id="rId76"/>
    <p:sldId id="880" r:id="rId77"/>
    <p:sldId id="881" r:id="rId78"/>
    <p:sldId id="879" r:id="rId79"/>
    <p:sldId id="882" r:id="rId80"/>
    <p:sldId id="883" r:id="rId81"/>
    <p:sldId id="865" r:id="rId82"/>
    <p:sldId id="860" r:id="rId83"/>
    <p:sldId id="866" r:id="rId84"/>
    <p:sldId id="861" r:id="rId85"/>
    <p:sldId id="862" r:id="rId86"/>
    <p:sldId id="867" r:id="rId87"/>
    <p:sldId id="863" r:id="rId88"/>
    <p:sldId id="903" r:id="rId89"/>
    <p:sldId id="904" r:id="rId90"/>
    <p:sldId id="793" r:id="rId91"/>
  </p:sldIdLst>
  <p:sldSz cx="9144000" cy="6858000" type="screen4x3"/>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邢永发" initials="邢永发" lastIdx="2" clrIdx="0">
    <p:extLst>
      <p:ext uri="{19B8F6BF-5375-455C-9EA6-DF929625EA0E}">
        <p15:presenceInfo xmlns:p15="http://schemas.microsoft.com/office/powerpoint/2012/main" userId="邢永发"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25C5F"/>
    <a:srgbClr val="FF4B4B"/>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91882" autoAdjust="0"/>
  </p:normalViewPr>
  <p:slideViewPr>
    <p:cSldViewPr snapToGrid="0">
      <p:cViewPr varScale="1">
        <p:scale>
          <a:sx n="63" d="100"/>
          <a:sy n="63" d="100"/>
        </p:scale>
        <p:origin x="1184" y="52"/>
      </p:cViewPr>
      <p:guideLst>
        <p:guide orient="horz" pos="2160"/>
        <p:guide pos="2880"/>
      </p:guideLst>
    </p:cSldViewPr>
  </p:slideViewPr>
  <p:outlineViewPr>
    <p:cViewPr>
      <p:scale>
        <a:sx n="33" d="100"/>
        <a:sy n="33" d="100"/>
      </p:scale>
      <p:origin x="0" y="-20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46732-5AD7-45A3-8700-4A6B4C18F9F0}" type="doc">
      <dgm:prSet loTypeId="urn:microsoft.com/office/officeart/2005/8/layout/venn2" loCatId="relationship" qsTypeId="urn:microsoft.com/office/officeart/2005/8/quickstyle/simple4" qsCatId="simple" csTypeId="urn:microsoft.com/office/officeart/2005/8/colors/colorful5" csCatId="colorful" phldr="1"/>
      <dgm:spPr/>
      <dgm:t>
        <a:bodyPr/>
        <a:lstStyle/>
        <a:p>
          <a:endParaRPr lang="zh-CN" altLang="en-US"/>
        </a:p>
      </dgm:t>
    </dgm:pt>
    <dgm:pt modelId="{1F40CBD4-6CB3-4790-9696-71BC634A2F56}">
      <dgm:prSet phldrT="[文本]" custT="1"/>
      <dgm:spPr/>
      <dgm:t>
        <a:bodyPr/>
        <a:lstStyle/>
        <a:p>
          <a:pPr algn="ctr"/>
          <a:r>
            <a:rPr lang="zh-CN" altLang="en-US" sz="1400" b="1" dirty="0" smtClean="0">
              <a:latin typeface="Times New Roman" pitchFamily="18" charset="0"/>
              <a:cs typeface="Times New Roman" pitchFamily="18" charset="0"/>
            </a:rPr>
            <a:t>大盒</a:t>
          </a:r>
          <a:endParaRPr lang="en-US" altLang="zh-CN" sz="1400" b="1" dirty="0" smtClean="0">
            <a:latin typeface="Times New Roman" pitchFamily="18" charset="0"/>
            <a:cs typeface="Times New Roman" pitchFamily="18" charset="0"/>
          </a:endParaRPr>
        </a:p>
        <a:p>
          <a:pPr algn="ctr"/>
          <a:r>
            <a:rPr lang="zh-CN" altLang="en-US" sz="1400" b="1" dirty="0" smtClean="0">
              <a:latin typeface="Times New Roman" pitchFamily="18" charset="0"/>
              <a:cs typeface="Times New Roman" pitchFamily="18" charset="0"/>
            </a:rPr>
            <a:t>（</a:t>
          </a:r>
          <a:r>
            <a:rPr lang="en-US" altLang="zh-CN" sz="1400" b="1" dirty="0" smtClean="0">
              <a:latin typeface="Times New Roman" pitchFamily="18" charset="0"/>
              <a:cs typeface="Times New Roman" pitchFamily="18" charset="0"/>
            </a:rPr>
            <a:t>35</a:t>
          </a:r>
          <a:r>
            <a:rPr lang="zh-CN" altLang="en-US" sz="1400" b="1" dirty="0" smtClean="0">
              <a:latin typeface="Times New Roman" pitchFamily="18" charset="0"/>
              <a:cs typeface="Times New Roman" pitchFamily="18" charset="0"/>
            </a:rPr>
            <a:t>个中盒）</a:t>
          </a:r>
          <a:endParaRPr lang="zh-CN" altLang="en-US" sz="1400" b="1" dirty="0">
            <a:latin typeface="Times New Roman" pitchFamily="18" charset="0"/>
            <a:cs typeface="Times New Roman" pitchFamily="18" charset="0"/>
          </a:endParaRPr>
        </a:p>
      </dgm:t>
    </dgm:pt>
    <dgm:pt modelId="{A873F255-E70B-4484-813B-5051184C3359}" type="parTrans" cxnId="{FAE33C4E-9AEA-48CA-91D1-E92C501735CF}">
      <dgm:prSet/>
      <dgm:spPr/>
      <dgm:t>
        <a:bodyPr/>
        <a:lstStyle/>
        <a:p>
          <a:endParaRPr lang="zh-CN" altLang="en-US"/>
        </a:p>
      </dgm:t>
    </dgm:pt>
    <dgm:pt modelId="{090CFD09-C35F-4C5E-9BBC-E001F26C10B8}" type="sibTrans" cxnId="{FAE33C4E-9AEA-48CA-91D1-E92C501735CF}">
      <dgm:prSet/>
      <dgm:spPr/>
      <dgm:t>
        <a:bodyPr/>
        <a:lstStyle/>
        <a:p>
          <a:endParaRPr lang="zh-CN" altLang="en-US"/>
        </a:p>
      </dgm:t>
    </dgm:pt>
    <dgm:pt modelId="{D379B26F-5DDE-43DD-817F-18E77A3F121E}">
      <dgm:prSet phldrT="[文本]" custT="1"/>
      <dgm:spPr/>
      <dgm:t>
        <a:bodyPr/>
        <a:lstStyle/>
        <a:p>
          <a:r>
            <a:rPr lang="zh-CN" altLang="en-US" sz="1400" b="1" dirty="0" smtClean="0">
              <a:latin typeface="Times New Roman" pitchFamily="18" charset="0"/>
              <a:cs typeface="Times New Roman" pitchFamily="18" charset="0"/>
            </a:rPr>
            <a:t>中盒</a:t>
          </a:r>
          <a:endParaRPr lang="en-US" altLang="zh-CN" sz="1400" b="1" dirty="0" smtClean="0">
            <a:latin typeface="Times New Roman" pitchFamily="18" charset="0"/>
            <a:cs typeface="Times New Roman" pitchFamily="18" charset="0"/>
          </a:endParaRPr>
        </a:p>
        <a:p>
          <a:r>
            <a:rPr lang="zh-CN" altLang="en-US" sz="1400" b="1" dirty="0" smtClean="0">
              <a:latin typeface="Times New Roman" pitchFamily="18" charset="0"/>
              <a:cs typeface="Times New Roman" pitchFamily="18" charset="0"/>
            </a:rPr>
            <a:t>（</a:t>
          </a:r>
          <a:r>
            <a:rPr lang="en-US" altLang="zh-CN" sz="1400" b="1" dirty="0" smtClean="0">
              <a:latin typeface="Times New Roman" pitchFamily="18" charset="0"/>
              <a:cs typeface="Times New Roman" pitchFamily="18" charset="0"/>
            </a:rPr>
            <a:t>3</a:t>
          </a:r>
          <a:r>
            <a:rPr lang="zh-CN" altLang="en-US" sz="1400" b="1" dirty="0" smtClean="0">
              <a:latin typeface="Times New Roman" pitchFamily="18" charset="0"/>
              <a:cs typeface="Times New Roman" pitchFamily="18" charset="0"/>
            </a:rPr>
            <a:t>个小盒）</a:t>
          </a:r>
          <a:endParaRPr lang="zh-CN" altLang="en-US" sz="1400" b="1" dirty="0">
            <a:latin typeface="Times New Roman" pitchFamily="18" charset="0"/>
            <a:cs typeface="Times New Roman" pitchFamily="18" charset="0"/>
          </a:endParaRPr>
        </a:p>
      </dgm:t>
    </dgm:pt>
    <dgm:pt modelId="{D146D52C-2E0B-4ADB-9F61-89ABE8E62617}" type="parTrans" cxnId="{491DCC31-0C3D-4C14-88F2-07DF41CC42AA}">
      <dgm:prSet/>
      <dgm:spPr/>
      <dgm:t>
        <a:bodyPr/>
        <a:lstStyle/>
        <a:p>
          <a:endParaRPr lang="zh-CN" altLang="en-US"/>
        </a:p>
      </dgm:t>
    </dgm:pt>
    <dgm:pt modelId="{0C42DB62-3C15-4236-94E8-F0573C739904}" type="sibTrans" cxnId="{491DCC31-0C3D-4C14-88F2-07DF41CC42AA}">
      <dgm:prSet/>
      <dgm:spPr/>
      <dgm:t>
        <a:bodyPr/>
        <a:lstStyle/>
        <a:p>
          <a:endParaRPr lang="zh-CN" altLang="en-US"/>
        </a:p>
      </dgm:t>
    </dgm:pt>
    <dgm:pt modelId="{4E29F67B-232E-47BB-B98A-D7F7020B12C3}">
      <dgm:prSet phldrT="[文本]" custT="1"/>
      <dgm:spPr/>
      <dgm:t>
        <a:bodyPr/>
        <a:lstStyle/>
        <a:p>
          <a:r>
            <a:rPr lang="zh-CN" altLang="en-US" sz="1400" b="1" dirty="0" smtClean="0">
              <a:latin typeface="Times New Roman" pitchFamily="18" charset="0"/>
              <a:cs typeface="Times New Roman" pitchFamily="18" charset="0"/>
            </a:rPr>
            <a:t>小盒</a:t>
          </a:r>
          <a:endParaRPr lang="en-US" altLang="zh-CN" sz="1400" b="1" dirty="0" smtClean="0">
            <a:latin typeface="Times New Roman" pitchFamily="18" charset="0"/>
            <a:cs typeface="Times New Roman" pitchFamily="18" charset="0"/>
          </a:endParaRPr>
        </a:p>
        <a:p>
          <a:r>
            <a:rPr lang="zh-CN" altLang="en-US" sz="1400" b="1" dirty="0" smtClean="0">
              <a:latin typeface="Times New Roman" pitchFamily="18" charset="0"/>
              <a:cs typeface="Times New Roman" pitchFamily="18" charset="0"/>
            </a:rPr>
            <a:t>（</a:t>
          </a:r>
          <a:r>
            <a:rPr lang="en-US" altLang="zh-CN" sz="1400" b="1" dirty="0" smtClean="0">
              <a:latin typeface="Times New Roman" pitchFamily="18" charset="0"/>
              <a:cs typeface="Times New Roman" pitchFamily="18" charset="0"/>
            </a:rPr>
            <a:t>1</a:t>
          </a:r>
          <a:r>
            <a:rPr lang="zh-CN" altLang="en-US" sz="1400" b="1" dirty="0" smtClean="0">
              <a:latin typeface="Times New Roman" pitchFamily="18" charset="0"/>
              <a:cs typeface="Times New Roman" pitchFamily="18" charset="0"/>
            </a:rPr>
            <a:t>袋</a:t>
          </a:r>
          <a:r>
            <a:rPr lang="en-US" altLang="zh-CN" sz="1400" b="1" dirty="0" smtClean="0">
              <a:latin typeface="Times New Roman" pitchFamily="18" charset="0"/>
              <a:cs typeface="Times New Roman" pitchFamily="18" charset="0"/>
            </a:rPr>
            <a:t>+1</a:t>
          </a:r>
          <a:r>
            <a:rPr lang="zh-CN" altLang="en-US" sz="1400" b="1" dirty="0" smtClean="0">
              <a:latin typeface="Times New Roman" pitchFamily="18" charset="0"/>
              <a:cs typeface="Times New Roman" pitchFamily="18" charset="0"/>
            </a:rPr>
            <a:t>袋）</a:t>
          </a:r>
          <a:endParaRPr lang="zh-CN" altLang="en-US" sz="1400" b="1" dirty="0">
            <a:latin typeface="Times New Roman" pitchFamily="18" charset="0"/>
            <a:cs typeface="Times New Roman" pitchFamily="18" charset="0"/>
          </a:endParaRPr>
        </a:p>
      </dgm:t>
    </dgm:pt>
    <dgm:pt modelId="{598FC41C-941F-4DEB-8D9A-D00C6DC13502}" type="parTrans" cxnId="{A41525DD-572A-4798-AD0A-9CB172FD23B2}">
      <dgm:prSet/>
      <dgm:spPr/>
      <dgm:t>
        <a:bodyPr/>
        <a:lstStyle/>
        <a:p>
          <a:endParaRPr lang="zh-CN" altLang="en-US"/>
        </a:p>
      </dgm:t>
    </dgm:pt>
    <dgm:pt modelId="{AD2DEF6D-E709-4092-A1E4-B594263FFC88}" type="sibTrans" cxnId="{A41525DD-572A-4798-AD0A-9CB172FD23B2}">
      <dgm:prSet/>
      <dgm:spPr/>
      <dgm:t>
        <a:bodyPr/>
        <a:lstStyle/>
        <a:p>
          <a:endParaRPr lang="zh-CN" altLang="en-US"/>
        </a:p>
      </dgm:t>
    </dgm:pt>
    <dgm:pt modelId="{D3557369-48B2-4C9D-9A3F-000F1BE923E1}">
      <dgm:prSet phldrT="[文本]" custT="1"/>
      <dgm:spPr/>
      <dgm:t>
        <a:bodyPr/>
        <a:lstStyle/>
        <a:p>
          <a:r>
            <a:rPr lang="en-US" altLang="zh-CN" sz="1400" b="1" dirty="0" smtClean="0">
              <a:latin typeface="Times New Roman" pitchFamily="18" charset="0"/>
              <a:cs typeface="Times New Roman" pitchFamily="18" charset="0"/>
            </a:rPr>
            <a:t>1</a:t>
          </a:r>
          <a:r>
            <a:rPr lang="zh-CN" altLang="en-US" sz="1400" b="1" dirty="0" smtClean="0">
              <a:latin typeface="Times New Roman" pitchFamily="18" charset="0"/>
              <a:cs typeface="Times New Roman" pitchFamily="18" charset="0"/>
            </a:rPr>
            <a:t>铝塑袋</a:t>
          </a:r>
          <a:endParaRPr lang="en-US" altLang="zh-CN" sz="1400" b="1" dirty="0" smtClean="0">
            <a:latin typeface="Times New Roman" pitchFamily="18" charset="0"/>
            <a:cs typeface="Times New Roman" pitchFamily="18" charset="0"/>
          </a:endParaRPr>
        </a:p>
        <a:p>
          <a:r>
            <a:rPr lang="zh-CN" altLang="en-US" sz="1400" b="1" dirty="0" smtClean="0">
              <a:latin typeface="Times New Roman" pitchFamily="18" charset="0"/>
              <a:cs typeface="Times New Roman" pitchFamily="18" charset="0"/>
            </a:rPr>
            <a:t>（</a:t>
          </a:r>
          <a:r>
            <a:rPr lang="en-US" altLang="zh-CN" sz="1400" b="1" dirty="0" smtClean="0">
              <a:latin typeface="Times New Roman" pitchFamily="18" charset="0"/>
              <a:cs typeface="Times New Roman" pitchFamily="18" charset="0"/>
            </a:rPr>
            <a:t>4</a:t>
          </a:r>
          <a:r>
            <a:rPr lang="zh-CN" altLang="en-US" sz="1400" b="1" dirty="0" smtClean="0">
              <a:latin typeface="Times New Roman" pitchFamily="18" charset="0"/>
              <a:cs typeface="Times New Roman" pitchFamily="18" charset="0"/>
            </a:rPr>
            <a:t>粒</a:t>
          </a:r>
          <a:r>
            <a:rPr lang="en-US" altLang="zh-CN" sz="1400" b="1" dirty="0" smtClean="0">
              <a:latin typeface="Times New Roman" pitchFamily="18" charset="0"/>
              <a:cs typeface="Times New Roman" pitchFamily="18" charset="0"/>
            </a:rPr>
            <a:t>/</a:t>
          </a:r>
          <a:r>
            <a:rPr lang="zh-CN" altLang="en-US" sz="1400" b="1" dirty="0" smtClean="0">
              <a:latin typeface="Times New Roman" pitchFamily="18" charset="0"/>
              <a:cs typeface="Times New Roman" pitchFamily="18" charset="0"/>
            </a:rPr>
            <a:t>板）</a:t>
          </a:r>
          <a:endParaRPr lang="en-US" altLang="zh-CN" sz="1400" b="1" dirty="0" smtClean="0">
            <a:latin typeface="Times New Roman" pitchFamily="18" charset="0"/>
            <a:cs typeface="Times New Roman" pitchFamily="18" charset="0"/>
          </a:endParaRPr>
        </a:p>
      </dgm:t>
    </dgm:pt>
    <dgm:pt modelId="{E4D2C40F-6A82-45A8-AF25-35E73F60422E}" type="parTrans" cxnId="{C375963E-E990-4FA9-9D40-83FA3DDBF922}">
      <dgm:prSet/>
      <dgm:spPr/>
      <dgm:t>
        <a:bodyPr/>
        <a:lstStyle/>
        <a:p>
          <a:endParaRPr lang="zh-CN" altLang="en-US"/>
        </a:p>
      </dgm:t>
    </dgm:pt>
    <dgm:pt modelId="{BF82ABE4-CD5D-41A0-8725-5958309E385B}" type="sibTrans" cxnId="{C375963E-E990-4FA9-9D40-83FA3DDBF922}">
      <dgm:prSet/>
      <dgm:spPr/>
      <dgm:t>
        <a:bodyPr/>
        <a:lstStyle/>
        <a:p>
          <a:endParaRPr lang="zh-CN" altLang="en-US"/>
        </a:p>
      </dgm:t>
    </dgm:pt>
    <dgm:pt modelId="{B05E58BF-90E0-4D3C-9098-1DC1F18DD8E0}" type="pres">
      <dgm:prSet presAssocID="{2BD46732-5AD7-45A3-8700-4A6B4C18F9F0}" presName="Name0" presStyleCnt="0">
        <dgm:presLayoutVars>
          <dgm:chMax val="7"/>
          <dgm:resizeHandles val="exact"/>
        </dgm:presLayoutVars>
      </dgm:prSet>
      <dgm:spPr/>
      <dgm:t>
        <a:bodyPr/>
        <a:lstStyle/>
        <a:p>
          <a:endParaRPr lang="zh-CN" altLang="en-US"/>
        </a:p>
      </dgm:t>
    </dgm:pt>
    <dgm:pt modelId="{5A66FF56-0F71-463A-AF78-2EB91E59336F}" type="pres">
      <dgm:prSet presAssocID="{2BD46732-5AD7-45A3-8700-4A6B4C18F9F0}" presName="comp1" presStyleCnt="0"/>
      <dgm:spPr/>
      <dgm:t>
        <a:bodyPr/>
        <a:lstStyle/>
        <a:p>
          <a:endParaRPr lang="zh-CN" altLang="en-US"/>
        </a:p>
      </dgm:t>
    </dgm:pt>
    <dgm:pt modelId="{2EC5BC2B-E793-4256-9D23-21F3F39FAE2D}" type="pres">
      <dgm:prSet presAssocID="{2BD46732-5AD7-45A3-8700-4A6B4C18F9F0}" presName="circle1" presStyleLbl="node1" presStyleIdx="0" presStyleCnt="4" custScaleX="124242" custLinFactNeighborX="-5936" custLinFactNeighborY="321"/>
      <dgm:spPr/>
      <dgm:t>
        <a:bodyPr/>
        <a:lstStyle/>
        <a:p>
          <a:endParaRPr lang="zh-CN" altLang="en-US"/>
        </a:p>
      </dgm:t>
    </dgm:pt>
    <dgm:pt modelId="{AC5E82E9-E978-4B1A-9565-3A239898CC92}" type="pres">
      <dgm:prSet presAssocID="{2BD46732-5AD7-45A3-8700-4A6B4C18F9F0}" presName="c1text" presStyleLbl="node1" presStyleIdx="0" presStyleCnt="4">
        <dgm:presLayoutVars>
          <dgm:bulletEnabled val="1"/>
        </dgm:presLayoutVars>
      </dgm:prSet>
      <dgm:spPr/>
      <dgm:t>
        <a:bodyPr/>
        <a:lstStyle/>
        <a:p>
          <a:endParaRPr lang="zh-CN" altLang="en-US"/>
        </a:p>
      </dgm:t>
    </dgm:pt>
    <dgm:pt modelId="{B84A2703-6E5D-4E40-8AA0-1A72D245907C}" type="pres">
      <dgm:prSet presAssocID="{2BD46732-5AD7-45A3-8700-4A6B4C18F9F0}" presName="comp2" presStyleCnt="0"/>
      <dgm:spPr/>
      <dgm:t>
        <a:bodyPr/>
        <a:lstStyle/>
        <a:p>
          <a:endParaRPr lang="zh-CN" altLang="en-US"/>
        </a:p>
      </dgm:t>
    </dgm:pt>
    <dgm:pt modelId="{945682BF-B33D-41AD-AB53-D3ABB8B21E9B}" type="pres">
      <dgm:prSet presAssocID="{2BD46732-5AD7-45A3-8700-4A6B4C18F9F0}" presName="circle2" presStyleLbl="node1" presStyleIdx="1" presStyleCnt="4" custScaleX="125100" custScaleY="88549" custLinFactNeighborX="-3456" custLinFactNeighborY="5725"/>
      <dgm:spPr/>
      <dgm:t>
        <a:bodyPr/>
        <a:lstStyle/>
        <a:p>
          <a:endParaRPr lang="zh-CN" altLang="en-US"/>
        </a:p>
      </dgm:t>
    </dgm:pt>
    <dgm:pt modelId="{90E03463-CD83-4EE1-89F7-DE77AC616412}" type="pres">
      <dgm:prSet presAssocID="{2BD46732-5AD7-45A3-8700-4A6B4C18F9F0}" presName="c2text" presStyleLbl="node1" presStyleIdx="1" presStyleCnt="4">
        <dgm:presLayoutVars>
          <dgm:bulletEnabled val="1"/>
        </dgm:presLayoutVars>
      </dgm:prSet>
      <dgm:spPr/>
      <dgm:t>
        <a:bodyPr/>
        <a:lstStyle/>
        <a:p>
          <a:endParaRPr lang="zh-CN" altLang="en-US"/>
        </a:p>
      </dgm:t>
    </dgm:pt>
    <dgm:pt modelId="{342BBADC-849C-4F8F-B0EC-CF55E750496A}" type="pres">
      <dgm:prSet presAssocID="{2BD46732-5AD7-45A3-8700-4A6B4C18F9F0}" presName="comp3" presStyleCnt="0"/>
      <dgm:spPr/>
      <dgm:t>
        <a:bodyPr/>
        <a:lstStyle/>
        <a:p>
          <a:endParaRPr lang="zh-CN" altLang="en-US"/>
        </a:p>
      </dgm:t>
    </dgm:pt>
    <dgm:pt modelId="{AA773EA1-6E0D-4CAE-B532-C12E10190532}" type="pres">
      <dgm:prSet presAssocID="{2BD46732-5AD7-45A3-8700-4A6B4C18F9F0}" presName="circle3" presStyleLbl="node1" presStyleIdx="2" presStyleCnt="4" custScaleX="131679" custScaleY="76591" custLinFactNeighborX="-3717" custLinFactNeighborY="13513"/>
      <dgm:spPr/>
      <dgm:t>
        <a:bodyPr/>
        <a:lstStyle/>
        <a:p>
          <a:endParaRPr lang="zh-CN" altLang="en-US"/>
        </a:p>
      </dgm:t>
    </dgm:pt>
    <dgm:pt modelId="{3B1DFFDC-71A8-4826-9D12-0D1D9D723CC3}" type="pres">
      <dgm:prSet presAssocID="{2BD46732-5AD7-45A3-8700-4A6B4C18F9F0}" presName="c3text" presStyleLbl="node1" presStyleIdx="2" presStyleCnt="4">
        <dgm:presLayoutVars>
          <dgm:bulletEnabled val="1"/>
        </dgm:presLayoutVars>
      </dgm:prSet>
      <dgm:spPr/>
      <dgm:t>
        <a:bodyPr/>
        <a:lstStyle/>
        <a:p>
          <a:endParaRPr lang="zh-CN" altLang="en-US"/>
        </a:p>
      </dgm:t>
    </dgm:pt>
    <dgm:pt modelId="{A8A10A9A-0E40-4A2E-8ECB-2292721E7A72}" type="pres">
      <dgm:prSet presAssocID="{2BD46732-5AD7-45A3-8700-4A6B4C18F9F0}" presName="comp4" presStyleCnt="0"/>
      <dgm:spPr/>
      <dgm:t>
        <a:bodyPr/>
        <a:lstStyle/>
        <a:p>
          <a:endParaRPr lang="zh-CN" altLang="en-US"/>
        </a:p>
      </dgm:t>
    </dgm:pt>
    <dgm:pt modelId="{D99BECDC-9134-41C0-A87A-F387809ACACF}" type="pres">
      <dgm:prSet presAssocID="{2BD46732-5AD7-45A3-8700-4A6B4C18F9F0}" presName="circle4" presStyleLbl="node1" presStyleIdx="3" presStyleCnt="4" custScaleY="56106" custLinFactNeighborX="-903" custLinFactNeighborY="23323"/>
      <dgm:spPr/>
      <dgm:t>
        <a:bodyPr/>
        <a:lstStyle/>
        <a:p>
          <a:endParaRPr lang="zh-CN" altLang="en-US"/>
        </a:p>
      </dgm:t>
    </dgm:pt>
    <dgm:pt modelId="{5D125800-DA08-49E9-A25A-5EBF9AB8CB98}" type="pres">
      <dgm:prSet presAssocID="{2BD46732-5AD7-45A3-8700-4A6B4C18F9F0}" presName="c4text" presStyleLbl="node1" presStyleIdx="3" presStyleCnt="4">
        <dgm:presLayoutVars>
          <dgm:bulletEnabled val="1"/>
        </dgm:presLayoutVars>
      </dgm:prSet>
      <dgm:spPr/>
      <dgm:t>
        <a:bodyPr/>
        <a:lstStyle/>
        <a:p>
          <a:endParaRPr lang="zh-CN" altLang="en-US"/>
        </a:p>
      </dgm:t>
    </dgm:pt>
  </dgm:ptLst>
  <dgm:cxnLst>
    <dgm:cxn modelId="{C375963E-E990-4FA9-9D40-83FA3DDBF922}" srcId="{2BD46732-5AD7-45A3-8700-4A6B4C18F9F0}" destId="{D3557369-48B2-4C9D-9A3F-000F1BE923E1}" srcOrd="3" destOrd="0" parTransId="{E4D2C40F-6A82-45A8-AF25-35E73F60422E}" sibTransId="{BF82ABE4-CD5D-41A0-8725-5958309E385B}"/>
    <dgm:cxn modelId="{996B707A-8EC3-411A-B2D7-498B36A4CC22}" type="presOf" srcId="{1F40CBD4-6CB3-4790-9696-71BC634A2F56}" destId="{AC5E82E9-E978-4B1A-9565-3A239898CC92}" srcOrd="1" destOrd="0" presId="urn:microsoft.com/office/officeart/2005/8/layout/venn2"/>
    <dgm:cxn modelId="{C3F843F1-9695-40D7-B182-6B8CE9F71C99}" type="presOf" srcId="{D379B26F-5DDE-43DD-817F-18E77A3F121E}" destId="{945682BF-B33D-41AD-AB53-D3ABB8B21E9B}" srcOrd="0" destOrd="0" presId="urn:microsoft.com/office/officeart/2005/8/layout/venn2"/>
    <dgm:cxn modelId="{D15EA0D2-84DC-483D-A9D4-D94814E14DA4}" type="presOf" srcId="{1F40CBD4-6CB3-4790-9696-71BC634A2F56}" destId="{2EC5BC2B-E793-4256-9D23-21F3F39FAE2D}" srcOrd="0" destOrd="0" presId="urn:microsoft.com/office/officeart/2005/8/layout/venn2"/>
    <dgm:cxn modelId="{216DE6DF-5F10-4298-BA68-E74D6909F6A0}" type="presOf" srcId="{D379B26F-5DDE-43DD-817F-18E77A3F121E}" destId="{90E03463-CD83-4EE1-89F7-DE77AC616412}" srcOrd="1" destOrd="0" presId="urn:microsoft.com/office/officeart/2005/8/layout/venn2"/>
    <dgm:cxn modelId="{FAE33C4E-9AEA-48CA-91D1-E92C501735CF}" srcId="{2BD46732-5AD7-45A3-8700-4A6B4C18F9F0}" destId="{1F40CBD4-6CB3-4790-9696-71BC634A2F56}" srcOrd="0" destOrd="0" parTransId="{A873F255-E70B-4484-813B-5051184C3359}" sibTransId="{090CFD09-C35F-4C5E-9BBC-E001F26C10B8}"/>
    <dgm:cxn modelId="{BFA954EB-0F22-4085-AE45-0BEF7FEC8B67}" type="presOf" srcId="{4E29F67B-232E-47BB-B98A-D7F7020B12C3}" destId="{3B1DFFDC-71A8-4826-9D12-0D1D9D723CC3}" srcOrd="1" destOrd="0" presId="urn:microsoft.com/office/officeart/2005/8/layout/venn2"/>
    <dgm:cxn modelId="{25955677-5C87-4439-B4C6-271BCB877B1B}" type="presOf" srcId="{D3557369-48B2-4C9D-9A3F-000F1BE923E1}" destId="{5D125800-DA08-49E9-A25A-5EBF9AB8CB98}" srcOrd="1" destOrd="0" presId="urn:microsoft.com/office/officeart/2005/8/layout/venn2"/>
    <dgm:cxn modelId="{491DCC31-0C3D-4C14-88F2-07DF41CC42AA}" srcId="{2BD46732-5AD7-45A3-8700-4A6B4C18F9F0}" destId="{D379B26F-5DDE-43DD-817F-18E77A3F121E}" srcOrd="1" destOrd="0" parTransId="{D146D52C-2E0B-4ADB-9F61-89ABE8E62617}" sibTransId="{0C42DB62-3C15-4236-94E8-F0573C739904}"/>
    <dgm:cxn modelId="{2F7D0F72-2733-421E-8F62-48C969C52805}" type="presOf" srcId="{D3557369-48B2-4C9D-9A3F-000F1BE923E1}" destId="{D99BECDC-9134-41C0-A87A-F387809ACACF}" srcOrd="0" destOrd="0" presId="urn:microsoft.com/office/officeart/2005/8/layout/venn2"/>
    <dgm:cxn modelId="{A41525DD-572A-4798-AD0A-9CB172FD23B2}" srcId="{2BD46732-5AD7-45A3-8700-4A6B4C18F9F0}" destId="{4E29F67B-232E-47BB-B98A-D7F7020B12C3}" srcOrd="2" destOrd="0" parTransId="{598FC41C-941F-4DEB-8D9A-D00C6DC13502}" sibTransId="{AD2DEF6D-E709-4092-A1E4-B594263FFC88}"/>
    <dgm:cxn modelId="{7D310173-5C14-4A45-8046-666B3B8677CF}" type="presOf" srcId="{4E29F67B-232E-47BB-B98A-D7F7020B12C3}" destId="{AA773EA1-6E0D-4CAE-B532-C12E10190532}" srcOrd="0" destOrd="0" presId="urn:microsoft.com/office/officeart/2005/8/layout/venn2"/>
    <dgm:cxn modelId="{1501CDB9-9A4C-4EA3-B11C-DB17BD25EA40}" type="presOf" srcId="{2BD46732-5AD7-45A3-8700-4A6B4C18F9F0}" destId="{B05E58BF-90E0-4D3C-9098-1DC1F18DD8E0}" srcOrd="0" destOrd="0" presId="urn:microsoft.com/office/officeart/2005/8/layout/venn2"/>
    <dgm:cxn modelId="{4F988C7D-099E-4F88-BFE1-4E284FE1C5FA}" type="presParOf" srcId="{B05E58BF-90E0-4D3C-9098-1DC1F18DD8E0}" destId="{5A66FF56-0F71-463A-AF78-2EB91E59336F}" srcOrd="0" destOrd="0" presId="urn:microsoft.com/office/officeart/2005/8/layout/venn2"/>
    <dgm:cxn modelId="{9D0ADBD3-BF17-4925-A3AA-C5740BB8B046}" type="presParOf" srcId="{5A66FF56-0F71-463A-AF78-2EB91E59336F}" destId="{2EC5BC2B-E793-4256-9D23-21F3F39FAE2D}" srcOrd="0" destOrd="0" presId="urn:microsoft.com/office/officeart/2005/8/layout/venn2"/>
    <dgm:cxn modelId="{3F9620E8-442C-440E-A012-3847DCB4F691}" type="presParOf" srcId="{5A66FF56-0F71-463A-AF78-2EB91E59336F}" destId="{AC5E82E9-E978-4B1A-9565-3A239898CC92}" srcOrd="1" destOrd="0" presId="urn:microsoft.com/office/officeart/2005/8/layout/venn2"/>
    <dgm:cxn modelId="{B63E2B9A-7A2E-45E0-A1C4-4DA69BA5E1AA}" type="presParOf" srcId="{B05E58BF-90E0-4D3C-9098-1DC1F18DD8E0}" destId="{B84A2703-6E5D-4E40-8AA0-1A72D245907C}" srcOrd="1" destOrd="0" presId="urn:microsoft.com/office/officeart/2005/8/layout/venn2"/>
    <dgm:cxn modelId="{A45416B1-40CA-48D6-A877-A407DF4F3D0B}" type="presParOf" srcId="{B84A2703-6E5D-4E40-8AA0-1A72D245907C}" destId="{945682BF-B33D-41AD-AB53-D3ABB8B21E9B}" srcOrd="0" destOrd="0" presId="urn:microsoft.com/office/officeart/2005/8/layout/venn2"/>
    <dgm:cxn modelId="{3D061C0F-B976-49F7-BF25-B4F16467ED17}" type="presParOf" srcId="{B84A2703-6E5D-4E40-8AA0-1A72D245907C}" destId="{90E03463-CD83-4EE1-89F7-DE77AC616412}" srcOrd="1" destOrd="0" presId="urn:microsoft.com/office/officeart/2005/8/layout/venn2"/>
    <dgm:cxn modelId="{BA495F1A-7EEA-46FD-9EDC-3E58C54FD8D7}" type="presParOf" srcId="{B05E58BF-90E0-4D3C-9098-1DC1F18DD8E0}" destId="{342BBADC-849C-4F8F-B0EC-CF55E750496A}" srcOrd="2" destOrd="0" presId="urn:microsoft.com/office/officeart/2005/8/layout/venn2"/>
    <dgm:cxn modelId="{45597309-08E1-4A19-A388-067DDAB8C4CE}" type="presParOf" srcId="{342BBADC-849C-4F8F-B0EC-CF55E750496A}" destId="{AA773EA1-6E0D-4CAE-B532-C12E10190532}" srcOrd="0" destOrd="0" presId="urn:microsoft.com/office/officeart/2005/8/layout/venn2"/>
    <dgm:cxn modelId="{1774FEFD-ED05-4DFF-A51A-C024B1800337}" type="presParOf" srcId="{342BBADC-849C-4F8F-B0EC-CF55E750496A}" destId="{3B1DFFDC-71A8-4826-9D12-0D1D9D723CC3}" srcOrd="1" destOrd="0" presId="urn:microsoft.com/office/officeart/2005/8/layout/venn2"/>
    <dgm:cxn modelId="{20273230-D06C-4C09-924A-5D8D587ED551}" type="presParOf" srcId="{B05E58BF-90E0-4D3C-9098-1DC1F18DD8E0}" destId="{A8A10A9A-0E40-4A2E-8ECB-2292721E7A72}" srcOrd="3" destOrd="0" presId="urn:microsoft.com/office/officeart/2005/8/layout/venn2"/>
    <dgm:cxn modelId="{CF3F50C6-B745-4CF8-9A3D-53275552C190}" type="presParOf" srcId="{A8A10A9A-0E40-4A2E-8ECB-2292721E7A72}" destId="{D99BECDC-9134-41C0-A87A-F387809ACACF}" srcOrd="0" destOrd="0" presId="urn:microsoft.com/office/officeart/2005/8/layout/venn2"/>
    <dgm:cxn modelId="{A8E84501-E8D2-4ABC-A1A3-2BEF9AE9B986}" type="presParOf" srcId="{A8A10A9A-0E40-4A2E-8ECB-2292721E7A72}" destId="{5D125800-DA08-49E9-A25A-5EBF9AB8CB98}"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B749C-7CC2-4864-B893-1C60CF484DB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A7218F65-E1F7-4F2E-8396-3E759F564307}">
      <dgm:prSet phldrT="[文本]" custT="1"/>
      <dgm:spPr>
        <a:solidFill>
          <a:srgbClr val="FF6600"/>
        </a:solidFill>
      </dgm:spPr>
      <dgm:t>
        <a:bodyPr/>
        <a:lstStyle/>
        <a:p>
          <a:r>
            <a:rPr lang="zh-CN" altLang="en-US" sz="2000" dirty="0">
              <a:latin typeface="微软雅黑" pitchFamily="34" charset="-122"/>
              <a:ea typeface="微软雅黑" pitchFamily="34" charset="-122"/>
            </a:rPr>
            <a:t>主要研究者</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研究者</a:t>
          </a:r>
        </a:p>
      </dgm:t>
    </dgm:pt>
    <dgm:pt modelId="{C78B5D3F-ACE6-4A2D-A9CE-03554DE425D7}" type="parTrans" cxnId="{B5AFAE7E-2891-4C82-A9A5-D71A9F309D4F}">
      <dgm:prSet/>
      <dgm:spPr/>
      <dgm:t>
        <a:bodyPr/>
        <a:lstStyle/>
        <a:p>
          <a:endParaRPr lang="zh-CN" altLang="en-US" sz="1400">
            <a:latin typeface="黑体" panose="02010609060101010101" pitchFamily="49" charset="-122"/>
            <a:ea typeface="黑体" panose="02010609060101010101" pitchFamily="49" charset="-122"/>
          </a:endParaRPr>
        </a:p>
      </dgm:t>
    </dgm:pt>
    <dgm:pt modelId="{25EF001D-47AE-49B8-BDE8-F96994A8C29E}" type="sibTrans" cxnId="{B5AFAE7E-2891-4C82-A9A5-D71A9F309D4F}">
      <dgm:prSet/>
      <dgm:spPr/>
      <dgm:t>
        <a:bodyPr/>
        <a:lstStyle/>
        <a:p>
          <a:endParaRPr lang="zh-CN" altLang="en-US" sz="1400">
            <a:latin typeface="黑体" panose="02010609060101010101" pitchFamily="49" charset="-122"/>
            <a:ea typeface="黑体" panose="02010609060101010101" pitchFamily="49" charset="-122"/>
          </a:endParaRPr>
        </a:p>
      </dgm:t>
    </dgm:pt>
    <dgm:pt modelId="{C7EA25A1-E849-4F99-A109-41D807B8193C}">
      <dgm:prSet phldrT="[文本]" custT="1"/>
      <dgm:spPr>
        <a:ln>
          <a:solidFill>
            <a:srgbClr val="FF6666"/>
          </a:solidFill>
        </a:ln>
      </dgm:spPr>
      <dgm:t>
        <a:bodyPr/>
        <a:lstStyle/>
        <a:p>
          <a:r>
            <a:rPr lang="zh-CN" altLang="en-US" sz="2000" dirty="0">
              <a:latin typeface="微软雅黑" pitchFamily="34" charset="-122"/>
              <a:ea typeface="微软雅黑" pitchFamily="34" charset="-122"/>
            </a:rPr>
            <a:t>随机申请</a:t>
          </a:r>
        </a:p>
      </dgm:t>
    </dgm:pt>
    <dgm:pt modelId="{C49D10F7-305F-4E23-8ED4-6E6458862A40}" type="parTrans" cxnId="{38313D67-19FB-4C08-8C09-8A29E27B95B8}">
      <dgm:prSet/>
      <dgm:spPr>
        <a:ln>
          <a:solidFill>
            <a:srgbClr val="FF6666"/>
          </a:solidFill>
        </a:ln>
      </dgm:spPr>
      <dgm:t>
        <a:bodyPr/>
        <a:lstStyle/>
        <a:p>
          <a:endParaRPr lang="zh-CN" altLang="en-US" sz="1400">
            <a:latin typeface="微软雅黑" pitchFamily="34" charset="-122"/>
            <a:ea typeface="微软雅黑" pitchFamily="34" charset="-122"/>
          </a:endParaRPr>
        </a:p>
      </dgm:t>
    </dgm:pt>
    <dgm:pt modelId="{57FE14A9-4A26-42CA-AAE4-76997063553B}" type="sibTrans" cxnId="{38313D67-19FB-4C08-8C09-8A29E27B95B8}">
      <dgm:prSet/>
      <dgm:spPr/>
      <dgm:t>
        <a:bodyPr/>
        <a:lstStyle/>
        <a:p>
          <a:endParaRPr lang="zh-CN" altLang="en-US" sz="1400">
            <a:latin typeface="黑体" panose="02010609060101010101" pitchFamily="49" charset="-122"/>
            <a:ea typeface="黑体" panose="02010609060101010101" pitchFamily="49" charset="-122"/>
          </a:endParaRPr>
        </a:p>
      </dgm:t>
    </dgm:pt>
    <dgm:pt modelId="{BB55C6A6-341F-41FE-A5CC-945250B31B7B}">
      <dgm:prSet phldrT="[文本]" custT="1"/>
      <dgm:spPr>
        <a:ln>
          <a:solidFill>
            <a:srgbClr val="FF6666"/>
          </a:solidFill>
        </a:ln>
      </dgm:spPr>
      <dgm:t>
        <a:bodyPr/>
        <a:lstStyle/>
        <a:p>
          <a:r>
            <a:rPr lang="zh-CN" altLang="en-US" sz="2000" dirty="0" smtClean="0">
              <a:latin typeface="微软雅黑" pitchFamily="34" charset="-122"/>
              <a:ea typeface="微软雅黑" pitchFamily="34" charset="-122"/>
            </a:rPr>
            <a:t>药物发放</a:t>
          </a:r>
          <a:endParaRPr lang="zh-CN" altLang="en-US" sz="2000" dirty="0">
            <a:latin typeface="微软雅黑" pitchFamily="34" charset="-122"/>
            <a:ea typeface="微软雅黑" pitchFamily="34" charset="-122"/>
          </a:endParaRPr>
        </a:p>
      </dgm:t>
    </dgm:pt>
    <dgm:pt modelId="{0B9A12AB-74B3-4246-8620-D53FC67CD00D}" type="parTrans" cxnId="{07427C22-656B-4C47-A0A9-8CC6039F23CE}">
      <dgm:prSet/>
      <dgm:spPr>
        <a:ln>
          <a:solidFill>
            <a:srgbClr val="FF6666"/>
          </a:solidFill>
        </a:ln>
      </dgm:spPr>
      <dgm:t>
        <a:bodyPr/>
        <a:lstStyle/>
        <a:p>
          <a:endParaRPr lang="zh-CN" altLang="en-US" sz="1400">
            <a:latin typeface="微软雅黑" pitchFamily="34" charset="-122"/>
            <a:ea typeface="微软雅黑" pitchFamily="34" charset="-122"/>
          </a:endParaRPr>
        </a:p>
      </dgm:t>
    </dgm:pt>
    <dgm:pt modelId="{EBF0BE96-31F4-4AB3-B06E-6EDB136139D6}" type="sibTrans" cxnId="{07427C22-656B-4C47-A0A9-8CC6039F23CE}">
      <dgm:prSet/>
      <dgm:spPr/>
      <dgm:t>
        <a:bodyPr/>
        <a:lstStyle/>
        <a:p>
          <a:endParaRPr lang="zh-CN" altLang="en-US" sz="1400">
            <a:latin typeface="黑体" panose="02010609060101010101" pitchFamily="49" charset="-122"/>
            <a:ea typeface="黑体" panose="02010609060101010101" pitchFamily="49" charset="-122"/>
          </a:endParaRPr>
        </a:p>
      </dgm:t>
    </dgm:pt>
    <dgm:pt modelId="{58AEDE3E-51A2-4B4A-BFDE-953DEF2F4053}">
      <dgm:prSet phldrT="[文本]" custT="1">
        <dgm:style>
          <a:lnRef idx="2">
            <a:schemeClr val="accent1"/>
          </a:lnRef>
          <a:fillRef idx="1">
            <a:schemeClr val="lt1"/>
          </a:fillRef>
          <a:effectRef idx="0">
            <a:schemeClr val="accent1"/>
          </a:effectRef>
          <a:fontRef idx="minor">
            <a:schemeClr val="dk1"/>
          </a:fontRef>
        </dgm:style>
      </dgm:prSet>
      <dgm:spPr>
        <a:ln>
          <a:solidFill>
            <a:srgbClr val="408000"/>
          </a:solidFill>
        </a:ln>
      </dgm:spPr>
      <dgm:t>
        <a:bodyPr/>
        <a:lstStyle/>
        <a:p>
          <a:r>
            <a:rPr lang="zh-CN" altLang="en-US" sz="2000" dirty="0" smtClean="0">
              <a:latin typeface="微软雅黑" pitchFamily="34" charset="-122"/>
              <a:ea typeface="微软雅黑" pitchFamily="34" charset="-122"/>
            </a:rPr>
            <a:t>中心药物</a:t>
          </a:r>
          <a:r>
            <a:rPr lang="zh-CN" altLang="en-US" sz="2000" dirty="0">
              <a:latin typeface="微软雅黑" pitchFamily="34" charset="-122"/>
              <a:ea typeface="微软雅黑" pitchFamily="34" charset="-122"/>
            </a:rPr>
            <a:t>补充</a:t>
          </a:r>
        </a:p>
      </dgm:t>
    </dgm:pt>
    <dgm:pt modelId="{561E9041-7424-4488-A17A-CD7730AD226B}" type="parTrans" cxnId="{58FDA7C3-9C80-4A3D-A830-8622F60487A4}">
      <dgm:prSet/>
      <dgm:spPr>
        <a:ln>
          <a:solidFill>
            <a:srgbClr val="408000"/>
          </a:solidFill>
        </a:ln>
      </dgm:spPr>
      <dgm:t>
        <a:bodyPr/>
        <a:lstStyle/>
        <a:p>
          <a:endParaRPr lang="zh-CN" altLang="en-US" sz="1400">
            <a:latin typeface="微软雅黑" pitchFamily="34" charset="-122"/>
            <a:ea typeface="微软雅黑" pitchFamily="34" charset="-122"/>
          </a:endParaRPr>
        </a:p>
      </dgm:t>
    </dgm:pt>
    <dgm:pt modelId="{2E48A726-9353-4F03-B31E-F96FB8A87894}" type="sibTrans" cxnId="{58FDA7C3-9C80-4A3D-A830-8622F60487A4}">
      <dgm:prSet/>
      <dgm:spPr/>
      <dgm:t>
        <a:bodyPr/>
        <a:lstStyle/>
        <a:p>
          <a:endParaRPr lang="zh-CN" altLang="en-US" sz="1400">
            <a:latin typeface="黑体" panose="02010609060101010101" pitchFamily="49" charset="-122"/>
            <a:ea typeface="黑体" panose="02010609060101010101" pitchFamily="49" charset="-122"/>
          </a:endParaRPr>
        </a:p>
      </dgm:t>
    </dgm:pt>
    <dgm:pt modelId="{AFC49379-0943-42BA-885C-C5541758CC87}">
      <dgm:prSet custT="1"/>
      <dgm:spPr>
        <a:ln>
          <a:solidFill>
            <a:srgbClr val="FF6666"/>
          </a:solidFill>
        </a:ln>
      </dgm:spPr>
      <dgm:t>
        <a:bodyPr/>
        <a:lstStyle/>
        <a:p>
          <a:r>
            <a:rPr lang="zh-CN" altLang="en-US" sz="2000" dirty="0">
              <a:solidFill>
                <a:srgbClr val="FF0000"/>
              </a:solidFill>
              <a:latin typeface="微软雅黑" pitchFamily="34" charset="-122"/>
              <a:ea typeface="微软雅黑" pitchFamily="34" charset="-122"/>
            </a:rPr>
            <a:t>紧急</a:t>
          </a:r>
          <a:r>
            <a:rPr lang="zh-CN" altLang="en-US" sz="2000" dirty="0" smtClean="0">
              <a:solidFill>
                <a:srgbClr val="FF0000"/>
              </a:solidFill>
              <a:latin typeface="微软雅黑" pitchFamily="34" charset="-122"/>
              <a:ea typeface="微软雅黑" pitchFamily="34" charset="-122"/>
            </a:rPr>
            <a:t>揭盲</a:t>
          </a:r>
          <a:endParaRPr lang="zh-CN" altLang="en-US" sz="2000" dirty="0">
            <a:solidFill>
              <a:srgbClr val="FF0000"/>
            </a:solidFill>
            <a:latin typeface="微软雅黑" pitchFamily="34" charset="-122"/>
            <a:ea typeface="微软雅黑" pitchFamily="34" charset="-122"/>
          </a:endParaRPr>
        </a:p>
      </dgm:t>
    </dgm:pt>
    <dgm:pt modelId="{1E70DA7A-CF7D-46D9-BCD1-BAD234F051DE}" type="parTrans" cxnId="{70BAA951-EF1B-4D56-BF40-ED20647A8CC9}">
      <dgm:prSet/>
      <dgm:spPr>
        <a:ln>
          <a:solidFill>
            <a:srgbClr val="FF6666"/>
          </a:solidFill>
        </a:ln>
      </dgm:spPr>
      <dgm:t>
        <a:bodyPr/>
        <a:lstStyle/>
        <a:p>
          <a:endParaRPr lang="zh-CN" altLang="en-US" sz="1400">
            <a:latin typeface="微软雅黑" pitchFamily="34" charset="-122"/>
            <a:ea typeface="微软雅黑" pitchFamily="34" charset="-122"/>
          </a:endParaRPr>
        </a:p>
      </dgm:t>
    </dgm:pt>
    <dgm:pt modelId="{F4F78E62-C3ED-4AEA-A3A4-9A43941ACBAD}" type="sibTrans" cxnId="{70BAA951-EF1B-4D56-BF40-ED20647A8CC9}">
      <dgm:prSet/>
      <dgm:spPr/>
      <dgm:t>
        <a:bodyPr/>
        <a:lstStyle/>
        <a:p>
          <a:endParaRPr lang="zh-CN" altLang="en-US" sz="1400">
            <a:latin typeface="黑体" panose="02010609060101010101" pitchFamily="49" charset="-122"/>
            <a:ea typeface="黑体" panose="02010609060101010101" pitchFamily="49" charset="-122"/>
          </a:endParaRPr>
        </a:p>
      </dgm:t>
    </dgm:pt>
    <dgm:pt modelId="{49DA9567-95F7-475A-967B-418D0B3DB455}">
      <dgm:prSet custT="1"/>
      <dgm:spPr>
        <a:solidFill>
          <a:srgbClr val="FF6666"/>
        </a:solidFill>
      </dgm:spPr>
      <dgm:t>
        <a:bodyPr/>
        <a:lstStyle/>
        <a:p>
          <a:r>
            <a:rPr lang="zh-CN" altLang="en-US" sz="2000" dirty="0" smtClean="0">
              <a:latin typeface="微软雅黑" pitchFamily="34" charset="-122"/>
              <a:ea typeface="微软雅黑" pitchFamily="34" charset="-122"/>
            </a:rPr>
            <a:t>药物管理员</a:t>
          </a:r>
          <a:r>
            <a:rPr lang="zh-CN" altLang="en-US" sz="2000" dirty="0">
              <a:latin typeface="微软雅黑" pitchFamily="34" charset="-122"/>
              <a:ea typeface="微软雅黑" pitchFamily="34" charset="-122"/>
            </a:rPr>
            <a:t>（中心）</a:t>
          </a:r>
        </a:p>
      </dgm:t>
    </dgm:pt>
    <dgm:pt modelId="{588239F7-1F22-4F43-BC8C-06880F407321}" type="parTrans" cxnId="{23C26DD3-5A82-4D10-9E6B-E339B4182BA7}">
      <dgm:prSet/>
      <dgm:spPr/>
      <dgm:t>
        <a:bodyPr/>
        <a:lstStyle/>
        <a:p>
          <a:endParaRPr lang="zh-CN" altLang="en-US" sz="1400">
            <a:latin typeface="黑体" panose="02010609060101010101" pitchFamily="49" charset="-122"/>
            <a:ea typeface="黑体" panose="02010609060101010101" pitchFamily="49" charset="-122"/>
          </a:endParaRPr>
        </a:p>
      </dgm:t>
    </dgm:pt>
    <dgm:pt modelId="{949A3CE1-295E-41AE-BEF2-D57ED5DC81E7}" type="sibTrans" cxnId="{23C26DD3-5A82-4D10-9E6B-E339B4182BA7}">
      <dgm:prSet/>
      <dgm:spPr/>
      <dgm:t>
        <a:bodyPr/>
        <a:lstStyle/>
        <a:p>
          <a:endParaRPr lang="zh-CN" altLang="en-US" sz="1400">
            <a:latin typeface="黑体" panose="02010609060101010101" pitchFamily="49" charset="-122"/>
            <a:ea typeface="黑体" panose="02010609060101010101" pitchFamily="49" charset="-122"/>
          </a:endParaRPr>
        </a:p>
      </dgm:t>
    </dgm:pt>
    <dgm:pt modelId="{DAD17E71-5468-456B-8F2A-AF9AC24E7D6F}">
      <dgm:prSet custT="1"/>
      <dgm:spPr>
        <a:solidFill>
          <a:schemeClr val="accent5">
            <a:lumMod val="75000"/>
          </a:schemeClr>
        </a:solidFill>
      </dgm:spPr>
      <dgm:t>
        <a:bodyPr/>
        <a:lstStyle/>
        <a:p>
          <a:r>
            <a:rPr lang="zh-CN" altLang="en-US" sz="2000" dirty="0">
              <a:latin typeface="微软雅黑" pitchFamily="34" charset="-122"/>
              <a:ea typeface="微软雅黑" pitchFamily="34" charset="-122"/>
            </a:rPr>
            <a:t>研究助理</a:t>
          </a:r>
        </a:p>
      </dgm:t>
    </dgm:pt>
    <dgm:pt modelId="{3F113512-3F7F-4B67-9867-6C661786940A}" type="parTrans" cxnId="{FC9FBBE0-01DC-4183-89AE-B99ED2352436}">
      <dgm:prSet/>
      <dgm:spPr/>
      <dgm:t>
        <a:bodyPr/>
        <a:lstStyle/>
        <a:p>
          <a:endParaRPr lang="zh-CN" altLang="en-US" sz="1400">
            <a:latin typeface="黑体" panose="02010609060101010101" pitchFamily="49" charset="-122"/>
            <a:ea typeface="黑体" panose="02010609060101010101" pitchFamily="49" charset="-122"/>
          </a:endParaRPr>
        </a:p>
      </dgm:t>
    </dgm:pt>
    <dgm:pt modelId="{832EF68A-55D5-4E5F-A491-431FB5AE7C41}" type="sibTrans" cxnId="{FC9FBBE0-01DC-4183-89AE-B99ED2352436}">
      <dgm:prSet/>
      <dgm:spPr/>
      <dgm:t>
        <a:bodyPr/>
        <a:lstStyle/>
        <a:p>
          <a:endParaRPr lang="zh-CN" altLang="en-US" sz="1400">
            <a:latin typeface="黑体" panose="02010609060101010101" pitchFamily="49" charset="-122"/>
            <a:ea typeface="黑体" panose="02010609060101010101" pitchFamily="49" charset="-122"/>
          </a:endParaRPr>
        </a:p>
      </dgm:t>
    </dgm:pt>
    <dgm:pt modelId="{8CEE598A-F61F-4161-AEF9-30BF0E002F3C}">
      <dgm:prSet custT="1"/>
      <dgm:spPr>
        <a:ln>
          <a:solidFill>
            <a:srgbClr val="FF6666"/>
          </a:solidFill>
        </a:ln>
      </dgm:spPr>
      <dgm:t>
        <a:bodyPr/>
        <a:lstStyle/>
        <a:p>
          <a:r>
            <a:rPr lang="zh-CN" altLang="en-US" sz="2000" dirty="0" smtClean="0">
              <a:latin typeface="微软雅黑" pitchFamily="34" charset="-122"/>
              <a:ea typeface="微软雅黑" pitchFamily="34" charset="-122"/>
            </a:rPr>
            <a:t>药物接收</a:t>
          </a:r>
          <a:endParaRPr lang="zh-CN" altLang="en-US" sz="2000" dirty="0">
            <a:latin typeface="微软雅黑" pitchFamily="34" charset="-122"/>
            <a:ea typeface="微软雅黑" pitchFamily="34" charset="-122"/>
          </a:endParaRPr>
        </a:p>
      </dgm:t>
    </dgm:pt>
    <dgm:pt modelId="{1CD57EFF-363A-4BE7-9A84-0ED125F81201}" type="parTrans" cxnId="{64F999DB-82FF-4631-BB38-E94952B4D8AB}">
      <dgm:prSet/>
      <dgm:spPr>
        <a:ln>
          <a:solidFill>
            <a:srgbClr val="FF6666"/>
          </a:solidFill>
        </a:ln>
      </dgm:spPr>
      <dgm:t>
        <a:bodyPr/>
        <a:lstStyle/>
        <a:p>
          <a:endParaRPr lang="zh-CN" altLang="en-US" sz="1400">
            <a:latin typeface="微软雅黑" pitchFamily="34" charset="-122"/>
            <a:ea typeface="微软雅黑" pitchFamily="34" charset="-122"/>
          </a:endParaRPr>
        </a:p>
      </dgm:t>
    </dgm:pt>
    <dgm:pt modelId="{689287BF-4761-4339-8A00-A03B6FC5A4BE}" type="sibTrans" cxnId="{64F999DB-82FF-4631-BB38-E94952B4D8AB}">
      <dgm:prSet/>
      <dgm:spPr/>
      <dgm:t>
        <a:bodyPr/>
        <a:lstStyle/>
        <a:p>
          <a:endParaRPr lang="zh-CN" altLang="en-US" sz="1400">
            <a:latin typeface="黑体" panose="02010609060101010101" pitchFamily="49" charset="-122"/>
            <a:ea typeface="黑体" panose="02010609060101010101" pitchFamily="49" charset="-122"/>
          </a:endParaRPr>
        </a:p>
      </dgm:t>
    </dgm:pt>
    <dgm:pt modelId="{5C3EDBD5-7EAC-4304-B04B-61FC87B96519}">
      <dgm:prSet custT="1"/>
      <dgm:spPr>
        <a:ln>
          <a:solidFill>
            <a:srgbClr val="FF6666"/>
          </a:solidFill>
        </a:ln>
      </dgm:spPr>
      <dgm:t>
        <a:bodyPr/>
        <a:lstStyle/>
        <a:p>
          <a:r>
            <a:rPr lang="zh-CN" altLang="en-US" sz="2000" dirty="0" smtClean="0">
              <a:latin typeface="微软雅黑" pitchFamily="34" charset="-122"/>
              <a:ea typeface="微软雅黑" pitchFamily="34" charset="-122"/>
            </a:rPr>
            <a:t>药物发放</a:t>
          </a:r>
          <a:endParaRPr lang="zh-CN" altLang="en-US" sz="2000" dirty="0">
            <a:latin typeface="微软雅黑" pitchFamily="34" charset="-122"/>
            <a:ea typeface="微软雅黑" pitchFamily="34" charset="-122"/>
          </a:endParaRPr>
        </a:p>
      </dgm:t>
    </dgm:pt>
    <dgm:pt modelId="{98434B48-D357-425F-86DE-2BB0B5606A89}" type="parTrans" cxnId="{96DB22F8-D13A-4CC2-A009-153AB05B53C6}">
      <dgm:prSet/>
      <dgm:spPr>
        <a:ln>
          <a:solidFill>
            <a:srgbClr val="FF6666"/>
          </a:solidFill>
        </a:ln>
      </dgm:spPr>
      <dgm:t>
        <a:bodyPr/>
        <a:lstStyle/>
        <a:p>
          <a:endParaRPr lang="zh-CN" altLang="en-US" sz="1400">
            <a:latin typeface="微软雅黑" pitchFamily="34" charset="-122"/>
            <a:ea typeface="微软雅黑" pitchFamily="34" charset="-122"/>
          </a:endParaRPr>
        </a:p>
      </dgm:t>
    </dgm:pt>
    <dgm:pt modelId="{868C5E70-6C02-4C88-872D-3E05C9D33EBD}" type="sibTrans" cxnId="{96DB22F8-D13A-4CC2-A009-153AB05B53C6}">
      <dgm:prSet/>
      <dgm:spPr/>
      <dgm:t>
        <a:bodyPr/>
        <a:lstStyle/>
        <a:p>
          <a:endParaRPr lang="zh-CN" altLang="en-US" sz="1400">
            <a:latin typeface="黑体" panose="02010609060101010101" pitchFamily="49" charset="-122"/>
            <a:ea typeface="黑体" panose="02010609060101010101" pitchFamily="49" charset="-122"/>
          </a:endParaRPr>
        </a:p>
      </dgm:t>
    </dgm:pt>
    <dgm:pt modelId="{B145BED1-00C0-4121-8BBB-735117A40D1C}">
      <dgm:prSet custT="1"/>
      <dgm:spPr>
        <a:ln>
          <a:solidFill>
            <a:srgbClr val="FF6666"/>
          </a:solidFill>
        </a:ln>
      </dgm:spPr>
      <dgm:t>
        <a:bodyPr/>
        <a:lstStyle/>
        <a:p>
          <a:r>
            <a:rPr lang="zh-CN" altLang="en-US" sz="2000" dirty="0" smtClean="0">
              <a:latin typeface="微软雅黑" pitchFamily="34" charset="-122"/>
              <a:ea typeface="微软雅黑" pitchFamily="34" charset="-122"/>
            </a:rPr>
            <a:t>药物冻结</a:t>
          </a:r>
          <a:endParaRPr lang="zh-CN" altLang="en-US" sz="2000" dirty="0">
            <a:latin typeface="微软雅黑" pitchFamily="34" charset="-122"/>
            <a:ea typeface="微软雅黑" pitchFamily="34" charset="-122"/>
          </a:endParaRPr>
        </a:p>
      </dgm:t>
    </dgm:pt>
    <dgm:pt modelId="{15F73B76-7938-413C-BEA0-74D1132B2D67}" type="parTrans" cxnId="{615C0809-A153-4479-B95B-902B6ADC100C}">
      <dgm:prSet/>
      <dgm:spPr>
        <a:ln>
          <a:solidFill>
            <a:srgbClr val="FF6666"/>
          </a:solidFill>
        </a:ln>
      </dgm:spPr>
      <dgm:t>
        <a:bodyPr/>
        <a:lstStyle/>
        <a:p>
          <a:endParaRPr lang="zh-CN" altLang="en-US" sz="1400">
            <a:solidFill>
              <a:schemeClr val="accent2">
                <a:lumMod val="60000"/>
                <a:lumOff val="40000"/>
              </a:schemeClr>
            </a:solidFill>
            <a:latin typeface="微软雅黑" pitchFamily="34" charset="-122"/>
            <a:ea typeface="微软雅黑" pitchFamily="34" charset="-122"/>
          </a:endParaRPr>
        </a:p>
      </dgm:t>
    </dgm:pt>
    <dgm:pt modelId="{57DAC5EA-4B5D-4CDA-AF43-B7C338C70E2A}" type="sibTrans" cxnId="{615C0809-A153-4479-B95B-902B6ADC100C}">
      <dgm:prSet/>
      <dgm:spPr/>
      <dgm:t>
        <a:bodyPr/>
        <a:lstStyle/>
        <a:p>
          <a:endParaRPr lang="zh-CN" altLang="en-US" sz="1400">
            <a:latin typeface="黑体" panose="02010609060101010101" pitchFamily="49" charset="-122"/>
            <a:ea typeface="黑体" panose="02010609060101010101" pitchFamily="49" charset="-122"/>
          </a:endParaRPr>
        </a:p>
      </dgm:t>
    </dgm:pt>
    <dgm:pt modelId="{557E75F8-C948-49AB-8E5D-07969759D6A3}">
      <dgm:prSet custT="1"/>
      <dgm:spPr>
        <a:ln>
          <a:solidFill>
            <a:schemeClr val="accent5">
              <a:lumMod val="75000"/>
            </a:schemeClr>
          </a:solidFill>
        </a:ln>
      </dgm:spPr>
      <dgm:t>
        <a:bodyPr/>
        <a:lstStyle/>
        <a:p>
          <a:r>
            <a:rPr lang="zh-CN" altLang="en-US" sz="2000" dirty="0">
              <a:latin typeface="微软雅黑" pitchFamily="34" charset="-122"/>
              <a:ea typeface="微软雅黑" pitchFamily="34" charset="-122"/>
            </a:rPr>
            <a:t>随机申请</a:t>
          </a:r>
        </a:p>
      </dgm:t>
    </dgm:pt>
    <dgm:pt modelId="{D6326308-7CD3-4832-A634-75F2691C6828}" type="parTrans" cxnId="{BD96DB76-8817-4FDC-B341-535BE2EF6034}">
      <dgm:prSet/>
      <dgm:spPr/>
      <dgm:t>
        <a:bodyPr/>
        <a:lstStyle/>
        <a:p>
          <a:endParaRPr lang="zh-CN" altLang="en-US" sz="1400">
            <a:latin typeface="微软雅黑" pitchFamily="34" charset="-122"/>
            <a:ea typeface="微软雅黑" pitchFamily="34" charset="-122"/>
          </a:endParaRPr>
        </a:p>
      </dgm:t>
    </dgm:pt>
    <dgm:pt modelId="{81B5AAD9-F51E-4D77-A80B-3019F9D387FC}" type="sibTrans" cxnId="{BD96DB76-8817-4FDC-B341-535BE2EF6034}">
      <dgm:prSet/>
      <dgm:spPr/>
      <dgm:t>
        <a:bodyPr/>
        <a:lstStyle/>
        <a:p>
          <a:endParaRPr lang="zh-CN" altLang="en-US" sz="1400">
            <a:latin typeface="黑体" panose="02010609060101010101" pitchFamily="49" charset="-122"/>
            <a:ea typeface="黑体" panose="02010609060101010101" pitchFamily="49" charset="-122"/>
          </a:endParaRPr>
        </a:p>
      </dgm:t>
    </dgm:pt>
    <dgm:pt modelId="{A0E68AC9-EF93-4F54-A180-4413D2ACEDC6}">
      <dgm:prSet custT="1"/>
      <dgm:spPr>
        <a:ln>
          <a:solidFill>
            <a:schemeClr val="accent5">
              <a:lumMod val="75000"/>
            </a:schemeClr>
          </a:solidFill>
        </a:ln>
      </dgm:spPr>
      <dgm:t>
        <a:bodyPr/>
        <a:lstStyle/>
        <a:p>
          <a:r>
            <a:rPr lang="zh-CN" altLang="en-US" sz="2000" dirty="0" smtClean="0">
              <a:latin typeface="微软雅黑" pitchFamily="34" charset="-122"/>
              <a:ea typeface="微软雅黑" pitchFamily="34" charset="-122"/>
            </a:rPr>
            <a:t>药物发放</a:t>
          </a:r>
          <a:endParaRPr lang="zh-CN" altLang="en-US" sz="2000" dirty="0">
            <a:latin typeface="微软雅黑" pitchFamily="34" charset="-122"/>
            <a:ea typeface="微软雅黑" pitchFamily="34" charset="-122"/>
          </a:endParaRPr>
        </a:p>
      </dgm:t>
    </dgm:pt>
    <dgm:pt modelId="{A224DB41-DC00-4BBC-8CAB-2C59B69A677D}" type="parTrans" cxnId="{55CBD587-F12F-4561-BF6F-5BAB12A7D884}">
      <dgm:prSet/>
      <dgm:spPr>
        <a:ln>
          <a:solidFill>
            <a:schemeClr val="accent5">
              <a:lumMod val="75000"/>
            </a:schemeClr>
          </a:solidFill>
        </a:ln>
      </dgm:spPr>
      <dgm:t>
        <a:bodyPr/>
        <a:lstStyle/>
        <a:p>
          <a:endParaRPr lang="zh-CN" altLang="en-US" sz="1400">
            <a:latin typeface="微软雅黑" pitchFamily="34" charset="-122"/>
            <a:ea typeface="微软雅黑" pitchFamily="34" charset="-122"/>
          </a:endParaRPr>
        </a:p>
      </dgm:t>
    </dgm:pt>
    <dgm:pt modelId="{19642006-E480-4349-B4F0-7D591A997112}" type="sibTrans" cxnId="{55CBD587-F12F-4561-BF6F-5BAB12A7D884}">
      <dgm:prSet/>
      <dgm:spPr/>
      <dgm:t>
        <a:bodyPr/>
        <a:lstStyle/>
        <a:p>
          <a:endParaRPr lang="zh-CN" altLang="en-US" sz="1400">
            <a:latin typeface="黑体" panose="02010609060101010101" pitchFamily="49" charset="-122"/>
            <a:ea typeface="黑体" panose="02010609060101010101" pitchFamily="49" charset="-122"/>
          </a:endParaRPr>
        </a:p>
      </dgm:t>
    </dgm:pt>
    <dgm:pt modelId="{29D5D02E-3973-4037-9687-75C2CA1FAAF5}">
      <dgm:prSet phldrT="[文本]" custT="1"/>
      <dgm:spPr>
        <a:solidFill>
          <a:srgbClr val="408000"/>
        </a:solidFill>
      </dgm:spPr>
      <dgm:t>
        <a:bodyPr/>
        <a:lstStyle/>
        <a:p>
          <a:r>
            <a:rPr lang="zh-CN" altLang="en-US" sz="2000" dirty="0">
              <a:latin typeface="微软雅黑" pitchFamily="34" charset="-122"/>
              <a:ea typeface="微软雅黑" pitchFamily="34" charset="-122"/>
            </a:rPr>
            <a:t>监查员</a:t>
          </a:r>
        </a:p>
      </dgm:t>
    </dgm:pt>
    <dgm:pt modelId="{0A579509-F348-4AB2-BFC2-CB3C749E8588}" type="sibTrans" cxnId="{C242E93B-FDA6-4592-AB95-99E3ABAD49BD}">
      <dgm:prSet/>
      <dgm:spPr/>
      <dgm:t>
        <a:bodyPr/>
        <a:lstStyle/>
        <a:p>
          <a:endParaRPr lang="zh-CN" altLang="en-US" sz="1400">
            <a:latin typeface="黑体" panose="02010609060101010101" pitchFamily="49" charset="-122"/>
            <a:ea typeface="黑体" panose="02010609060101010101" pitchFamily="49" charset="-122"/>
          </a:endParaRPr>
        </a:p>
      </dgm:t>
    </dgm:pt>
    <dgm:pt modelId="{0D540021-6F9C-4BB2-B759-89CC7F5A7975}" type="parTrans" cxnId="{C242E93B-FDA6-4592-AB95-99E3ABAD49BD}">
      <dgm:prSet/>
      <dgm:spPr/>
      <dgm:t>
        <a:bodyPr/>
        <a:lstStyle/>
        <a:p>
          <a:endParaRPr lang="zh-CN" altLang="en-US" sz="1400">
            <a:latin typeface="黑体" panose="02010609060101010101" pitchFamily="49" charset="-122"/>
            <a:ea typeface="黑体" panose="02010609060101010101" pitchFamily="49" charset="-122"/>
          </a:endParaRPr>
        </a:p>
      </dgm:t>
    </dgm:pt>
    <dgm:pt modelId="{9910628F-3287-4BE8-92B5-02A5DAD32CEA}">
      <dgm:prSet custT="1"/>
      <dgm:spPr>
        <a:ln>
          <a:solidFill>
            <a:schemeClr val="accent6"/>
          </a:solidFill>
        </a:ln>
      </dgm:spPr>
      <dgm:t>
        <a:bodyPr/>
        <a:lstStyle/>
        <a:p>
          <a:r>
            <a:rPr lang="zh-CN" altLang="en-US" sz="2000" dirty="0" smtClean="0">
              <a:latin typeface="微软雅黑" pitchFamily="34" charset="-122"/>
              <a:ea typeface="微软雅黑" pitchFamily="34" charset="-122"/>
            </a:rPr>
            <a:t>药物冻结</a:t>
          </a:r>
          <a:endParaRPr lang="zh-CN" altLang="en-US" sz="2000" dirty="0">
            <a:latin typeface="微软雅黑" pitchFamily="34" charset="-122"/>
            <a:ea typeface="微软雅黑" pitchFamily="34" charset="-122"/>
          </a:endParaRPr>
        </a:p>
      </dgm:t>
    </dgm:pt>
    <dgm:pt modelId="{9957065A-C81E-4E2C-89EC-FD9AF21BACE8}" type="parTrans" cxnId="{2BC7FD0A-A2B2-4AD7-A368-4B7E61A06037}">
      <dgm:prSet/>
      <dgm:spPr>
        <a:ln>
          <a:solidFill>
            <a:schemeClr val="accent6"/>
          </a:solidFill>
        </a:ln>
      </dgm:spPr>
      <dgm:t>
        <a:bodyPr/>
        <a:lstStyle/>
        <a:p>
          <a:endParaRPr lang="zh-CN" altLang="en-US">
            <a:solidFill>
              <a:schemeClr val="accent2">
                <a:lumMod val="60000"/>
                <a:lumOff val="40000"/>
              </a:schemeClr>
            </a:solidFill>
            <a:latin typeface="微软雅黑" pitchFamily="34" charset="-122"/>
            <a:ea typeface="微软雅黑" pitchFamily="34" charset="-122"/>
          </a:endParaRPr>
        </a:p>
      </dgm:t>
    </dgm:pt>
    <dgm:pt modelId="{65E53E02-548A-4258-9BEC-61121378D7BD}" type="sibTrans" cxnId="{2BC7FD0A-A2B2-4AD7-A368-4B7E61A06037}">
      <dgm:prSet/>
      <dgm:spPr/>
      <dgm:t>
        <a:bodyPr/>
        <a:lstStyle/>
        <a:p>
          <a:endParaRPr lang="zh-CN" altLang="en-US"/>
        </a:p>
      </dgm:t>
    </dgm:pt>
    <dgm:pt modelId="{CC9C7E04-831F-4C12-8DBE-FD4D65A6A129}" type="pres">
      <dgm:prSet presAssocID="{329B749C-7CC2-4864-B893-1C60CF484DB4}" presName="diagram" presStyleCnt="0">
        <dgm:presLayoutVars>
          <dgm:chPref val="1"/>
          <dgm:dir/>
          <dgm:animOne val="branch"/>
          <dgm:animLvl val="lvl"/>
          <dgm:resizeHandles/>
        </dgm:presLayoutVars>
      </dgm:prSet>
      <dgm:spPr/>
      <dgm:t>
        <a:bodyPr/>
        <a:lstStyle/>
        <a:p>
          <a:endParaRPr lang="zh-CN" altLang="en-US"/>
        </a:p>
      </dgm:t>
    </dgm:pt>
    <dgm:pt modelId="{6435BE3A-E7E0-4D02-B34D-BE093DA3F56E}" type="pres">
      <dgm:prSet presAssocID="{A7218F65-E1F7-4F2E-8396-3E759F564307}" presName="root" presStyleCnt="0"/>
      <dgm:spPr/>
      <dgm:t>
        <a:bodyPr/>
        <a:lstStyle/>
        <a:p>
          <a:endParaRPr lang="zh-CN" altLang="en-US"/>
        </a:p>
      </dgm:t>
    </dgm:pt>
    <dgm:pt modelId="{38635C11-3AD3-48B7-B9A3-A1BC86BB194F}" type="pres">
      <dgm:prSet presAssocID="{A7218F65-E1F7-4F2E-8396-3E759F564307}" presName="rootComposite" presStyleCnt="0"/>
      <dgm:spPr/>
      <dgm:t>
        <a:bodyPr/>
        <a:lstStyle/>
        <a:p>
          <a:endParaRPr lang="zh-CN" altLang="en-US"/>
        </a:p>
      </dgm:t>
    </dgm:pt>
    <dgm:pt modelId="{6FAA9294-DF25-4D35-B1D2-8217BFA7751E}" type="pres">
      <dgm:prSet presAssocID="{A7218F65-E1F7-4F2E-8396-3E759F564307}" presName="rootText" presStyleLbl="node1" presStyleIdx="0" presStyleCnt="4"/>
      <dgm:spPr/>
      <dgm:t>
        <a:bodyPr/>
        <a:lstStyle/>
        <a:p>
          <a:endParaRPr lang="zh-CN" altLang="en-US"/>
        </a:p>
      </dgm:t>
    </dgm:pt>
    <dgm:pt modelId="{90DC13B5-591C-4182-9117-561C0B22B7FA}" type="pres">
      <dgm:prSet presAssocID="{A7218F65-E1F7-4F2E-8396-3E759F564307}" presName="rootConnector" presStyleLbl="node1" presStyleIdx="0" presStyleCnt="4"/>
      <dgm:spPr/>
      <dgm:t>
        <a:bodyPr/>
        <a:lstStyle/>
        <a:p>
          <a:endParaRPr lang="zh-CN" altLang="en-US"/>
        </a:p>
      </dgm:t>
    </dgm:pt>
    <dgm:pt modelId="{CF86B7C8-7ED1-49C3-A7D1-C86F49AF29CC}" type="pres">
      <dgm:prSet presAssocID="{A7218F65-E1F7-4F2E-8396-3E759F564307}" presName="childShape" presStyleCnt="0"/>
      <dgm:spPr/>
      <dgm:t>
        <a:bodyPr/>
        <a:lstStyle/>
        <a:p>
          <a:endParaRPr lang="zh-CN" altLang="en-US"/>
        </a:p>
      </dgm:t>
    </dgm:pt>
    <dgm:pt modelId="{9C1F8EF5-EF47-4D81-8BDA-8D9D762F99B4}" type="pres">
      <dgm:prSet presAssocID="{C49D10F7-305F-4E23-8ED4-6E6458862A40}" presName="Name13" presStyleLbl="parChTrans1D2" presStyleIdx="0" presStyleCnt="10"/>
      <dgm:spPr/>
      <dgm:t>
        <a:bodyPr/>
        <a:lstStyle/>
        <a:p>
          <a:endParaRPr lang="zh-CN" altLang="en-US"/>
        </a:p>
      </dgm:t>
    </dgm:pt>
    <dgm:pt modelId="{A23E4BDE-ED6C-4A39-AA08-B6D97925B5FD}" type="pres">
      <dgm:prSet presAssocID="{C7EA25A1-E849-4F99-A109-41D807B8193C}" presName="childText" presStyleLbl="bgAcc1" presStyleIdx="0" presStyleCnt="10">
        <dgm:presLayoutVars>
          <dgm:bulletEnabled val="1"/>
        </dgm:presLayoutVars>
      </dgm:prSet>
      <dgm:spPr/>
      <dgm:t>
        <a:bodyPr/>
        <a:lstStyle/>
        <a:p>
          <a:endParaRPr lang="zh-CN" altLang="en-US"/>
        </a:p>
      </dgm:t>
    </dgm:pt>
    <dgm:pt modelId="{D1AF766E-E61A-479D-B62C-A85CF4178790}" type="pres">
      <dgm:prSet presAssocID="{0B9A12AB-74B3-4246-8620-D53FC67CD00D}" presName="Name13" presStyleLbl="parChTrans1D2" presStyleIdx="1" presStyleCnt="10"/>
      <dgm:spPr/>
      <dgm:t>
        <a:bodyPr/>
        <a:lstStyle/>
        <a:p>
          <a:endParaRPr lang="zh-CN" altLang="en-US"/>
        </a:p>
      </dgm:t>
    </dgm:pt>
    <dgm:pt modelId="{38C28C1D-6E5F-4AE7-BB28-B7D10874D239}" type="pres">
      <dgm:prSet presAssocID="{BB55C6A6-341F-41FE-A5CC-945250B31B7B}" presName="childText" presStyleLbl="bgAcc1" presStyleIdx="1" presStyleCnt="10">
        <dgm:presLayoutVars>
          <dgm:bulletEnabled val="1"/>
        </dgm:presLayoutVars>
      </dgm:prSet>
      <dgm:spPr/>
      <dgm:t>
        <a:bodyPr/>
        <a:lstStyle/>
        <a:p>
          <a:endParaRPr lang="zh-CN" altLang="en-US"/>
        </a:p>
      </dgm:t>
    </dgm:pt>
    <dgm:pt modelId="{D8574666-48B8-4F0E-ABD9-8ECBDA602F5C}" type="pres">
      <dgm:prSet presAssocID="{1E70DA7A-CF7D-46D9-BCD1-BAD234F051DE}" presName="Name13" presStyleLbl="parChTrans1D2" presStyleIdx="2" presStyleCnt="10"/>
      <dgm:spPr/>
      <dgm:t>
        <a:bodyPr/>
        <a:lstStyle/>
        <a:p>
          <a:endParaRPr lang="zh-CN" altLang="en-US"/>
        </a:p>
      </dgm:t>
    </dgm:pt>
    <dgm:pt modelId="{9D1C332B-A7CF-405A-8AB0-59685CD6CFD5}" type="pres">
      <dgm:prSet presAssocID="{AFC49379-0943-42BA-885C-C5541758CC87}" presName="childText" presStyleLbl="bgAcc1" presStyleIdx="2" presStyleCnt="10">
        <dgm:presLayoutVars>
          <dgm:bulletEnabled val="1"/>
        </dgm:presLayoutVars>
      </dgm:prSet>
      <dgm:spPr/>
      <dgm:t>
        <a:bodyPr/>
        <a:lstStyle/>
        <a:p>
          <a:endParaRPr lang="zh-CN" altLang="en-US"/>
        </a:p>
      </dgm:t>
    </dgm:pt>
    <dgm:pt modelId="{428C22E2-F7EC-4752-9B47-9333EB746DF5}" type="pres">
      <dgm:prSet presAssocID="{29D5D02E-3973-4037-9687-75C2CA1FAAF5}" presName="root" presStyleCnt="0"/>
      <dgm:spPr/>
      <dgm:t>
        <a:bodyPr/>
        <a:lstStyle/>
        <a:p>
          <a:endParaRPr lang="zh-CN" altLang="en-US"/>
        </a:p>
      </dgm:t>
    </dgm:pt>
    <dgm:pt modelId="{50214728-1710-4999-BEC4-903764875412}" type="pres">
      <dgm:prSet presAssocID="{29D5D02E-3973-4037-9687-75C2CA1FAAF5}" presName="rootComposite" presStyleCnt="0"/>
      <dgm:spPr/>
      <dgm:t>
        <a:bodyPr/>
        <a:lstStyle/>
        <a:p>
          <a:endParaRPr lang="zh-CN" altLang="en-US"/>
        </a:p>
      </dgm:t>
    </dgm:pt>
    <dgm:pt modelId="{E516C183-412B-4D36-A83C-120B74F90476}" type="pres">
      <dgm:prSet presAssocID="{29D5D02E-3973-4037-9687-75C2CA1FAAF5}" presName="rootText" presStyleLbl="node1" presStyleIdx="1" presStyleCnt="4"/>
      <dgm:spPr/>
      <dgm:t>
        <a:bodyPr/>
        <a:lstStyle/>
        <a:p>
          <a:endParaRPr lang="zh-CN" altLang="en-US"/>
        </a:p>
      </dgm:t>
    </dgm:pt>
    <dgm:pt modelId="{FBB7473E-E9D1-4EE7-87E5-03143A3DCE3C}" type="pres">
      <dgm:prSet presAssocID="{29D5D02E-3973-4037-9687-75C2CA1FAAF5}" presName="rootConnector" presStyleLbl="node1" presStyleIdx="1" presStyleCnt="4"/>
      <dgm:spPr/>
      <dgm:t>
        <a:bodyPr/>
        <a:lstStyle/>
        <a:p>
          <a:endParaRPr lang="zh-CN" altLang="en-US"/>
        </a:p>
      </dgm:t>
    </dgm:pt>
    <dgm:pt modelId="{9E00279E-F65A-4C46-8274-E181423317E3}" type="pres">
      <dgm:prSet presAssocID="{29D5D02E-3973-4037-9687-75C2CA1FAAF5}" presName="childShape" presStyleCnt="0"/>
      <dgm:spPr/>
      <dgm:t>
        <a:bodyPr/>
        <a:lstStyle/>
        <a:p>
          <a:endParaRPr lang="zh-CN" altLang="en-US"/>
        </a:p>
      </dgm:t>
    </dgm:pt>
    <dgm:pt modelId="{3E421635-C85F-4071-BF68-4ADCAEADEF6A}" type="pres">
      <dgm:prSet presAssocID="{561E9041-7424-4488-A17A-CD7730AD226B}" presName="Name13" presStyleLbl="parChTrans1D2" presStyleIdx="3" presStyleCnt="10"/>
      <dgm:spPr/>
      <dgm:t>
        <a:bodyPr/>
        <a:lstStyle/>
        <a:p>
          <a:endParaRPr lang="zh-CN" altLang="en-US"/>
        </a:p>
      </dgm:t>
    </dgm:pt>
    <dgm:pt modelId="{A8C904EB-370C-404C-9DFD-4613FEA3B57D}" type="pres">
      <dgm:prSet presAssocID="{58AEDE3E-51A2-4B4A-BFDE-953DEF2F4053}" presName="childText" presStyleLbl="bgAcc1" presStyleIdx="3" presStyleCnt="10">
        <dgm:presLayoutVars>
          <dgm:bulletEnabled val="1"/>
        </dgm:presLayoutVars>
      </dgm:prSet>
      <dgm:spPr/>
      <dgm:t>
        <a:bodyPr/>
        <a:lstStyle/>
        <a:p>
          <a:endParaRPr lang="zh-CN" altLang="en-US"/>
        </a:p>
      </dgm:t>
    </dgm:pt>
    <dgm:pt modelId="{C9110B2B-339A-42D4-AB06-D4C86A399EB7}" type="pres">
      <dgm:prSet presAssocID="{9957065A-C81E-4E2C-89EC-FD9AF21BACE8}" presName="Name13" presStyleLbl="parChTrans1D2" presStyleIdx="4" presStyleCnt="10"/>
      <dgm:spPr/>
      <dgm:t>
        <a:bodyPr/>
        <a:lstStyle/>
        <a:p>
          <a:endParaRPr lang="zh-CN" altLang="en-US"/>
        </a:p>
      </dgm:t>
    </dgm:pt>
    <dgm:pt modelId="{8C1E3490-4A1F-40A9-956F-1EAE2220D489}" type="pres">
      <dgm:prSet presAssocID="{9910628F-3287-4BE8-92B5-02A5DAD32CEA}" presName="childText" presStyleLbl="bgAcc1" presStyleIdx="4" presStyleCnt="10">
        <dgm:presLayoutVars>
          <dgm:bulletEnabled val="1"/>
        </dgm:presLayoutVars>
      </dgm:prSet>
      <dgm:spPr/>
      <dgm:t>
        <a:bodyPr/>
        <a:lstStyle/>
        <a:p>
          <a:endParaRPr lang="zh-CN" altLang="en-US"/>
        </a:p>
      </dgm:t>
    </dgm:pt>
    <dgm:pt modelId="{4BE8237D-618A-4B8E-9579-C7973FC97F20}" type="pres">
      <dgm:prSet presAssocID="{49DA9567-95F7-475A-967B-418D0B3DB455}" presName="root" presStyleCnt="0"/>
      <dgm:spPr/>
      <dgm:t>
        <a:bodyPr/>
        <a:lstStyle/>
        <a:p>
          <a:endParaRPr lang="zh-CN" altLang="en-US"/>
        </a:p>
      </dgm:t>
    </dgm:pt>
    <dgm:pt modelId="{C1D9F849-C29F-48AE-AE1B-3E90CD6DE1B1}" type="pres">
      <dgm:prSet presAssocID="{49DA9567-95F7-475A-967B-418D0B3DB455}" presName="rootComposite" presStyleCnt="0"/>
      <dgm:spPr/>
      <dgm:t>
        <a:bodyPr/>
        <a:lstStyle/>
        <a:p>
          <a:endParaRPr lang="zh-CN" altLang="en-US"/>
        </a:p>
      </dgm:t>
    </dgm:pt>
    <dgm:pt modelId="{5FF0D1FC-A25C-4405-9B08-A9128CF56896}" type="pres">
      <dgm:prSet presAssocID="{49DA9567-95F7-475A-967B-418D0B3DB455}" presName="rootText" presStyleLbl="node1" presStyleIdx="2" presStyleCnt="4"/>
      <dgm:spPr/>
      <dgm:t>
        <a:bodyPr/>
        <a:lstStyle/>
        <a:p>
          <a:endParaRPr lang="zh-CN" altLang="en-US"/>
        </a:p>
      </dgm:t>
    </dgm:pt>
    <dgm:pt modelId="{AE4C5D60-7524-4321-AE46-6D7052369B00}" type="pres">
      <dgm:prSet presAssocID="{49DA9567-95F7-475A-967B-418D0B3DB455}" presName="rootConnector" presStyleLbl="node1" presStyleIdx="2" presStyleCnt="4"/>
      <dgm:spPr/>
      <dgm:t>
        <a:bodyPr/>
        <a:lstStyle/>
        <a:p>
          <a:endParaRPr lang="zh-CN" altLang="en-US"/>
        </a:p>
      </dgm:t>
    </dgm:pt>
    <dgm:pt modelId="{934B285A-B7E8-4E64-AC66-6245C8EF8EFE}" type="pres">
      <dgm:prSet presAssocID="{49DA9567-95F7-475A-967B-418D0B3DB455}" presName="childShape" presStyleCnt="0"/>
      <dgm:spPr/>
      <dgm:t>
        <a:bodyPr/>
        <a:lstStyle/>
        <a:p>
          <a:endParaRPr lang="zh-CN" altLang="en-US"/>
        </a:p>
      </dgm:t>
    </dgm:pt>
    <dgm:pt modelId="{B32261E4-5184-44A1-8106-C86EF091AE20}" type="pres">
      <dgm:prSet presAssocID="{1CD57EFF-363A-4BE7-9A84-0ED125F81201}" presName="Name13" presStyleLbl="parChTrans1D2" presStyleIdx="5" presStyleCnt="10"/>
      <dgm:spPr/>
      <dgm:t>
        <a:bodyPr/>
        <a:lstStyle/>
        <a:p>
          <a:endParaRPr lang="zh-CN" altLang="en-US"/>
        </a:p>
      </dgm:t>
    </dgm:pt>
    <dgm:pt modelId="{241BA973-A7EF-40E4-B4C7-6CCC641F4025}" type="pres">
      <dgm:prSet presAssocID="{8CEE598A-F61F-4161-AEF9-30BF0E002F3C}" presName="childText" presStyleLbl="bgAcc1" presStyleIdx="5" presStyleCnt="10">
        <dgm:presLayoutVars>
          <dgm:bulletEnabled val="1"/>
        </dgm:presLayoutVars>
      </dgm:prSet>
      <dgm:spPr/>
      <dgm:t>
        <a:bodyPr/>
        <a:lstStyle/>
        <a:p>
          <a:endParaRPr lang="zh-CN" altLang="en-US"/>
        </a:p>
      </dgm:t>
    </dgm:pt>
    <dgm:pt modelId="{4846B6C1-6527-4630-9F15-2398108940D8}" type="pres">
      <dgm:prSet presAssocID="{98434B48-D357-425F-86DE-2BB0B5606A89}" presName="Name13" presStyleLbl="parChTrans1D2" presStyleIdx="6" presStyleCnt="10"/>
      <dgm:spPr/>
      <dgm:t>
        <a:bodyPr/>
        <a:lstStyle/>
        <a:p>
          <a:endParaRPr lang="zh-CN" altLang="en-US"/>
        </a:p>
      </dgm:t>
    </dgm:pt>
    <dgm:pt modelId="{ECEDA098-128E-4615-B4E5-E2D5A8D84464}" type="pres">
      <dgm:prSet presAssocID="{5C3EDBD5-7EAC-4304-B04B-61FC87B96519}" presName="childText" presStyleLbl="bgAcc1" presStyleIdx="6" presStyleCnt="10">
        <dgm:presLayoutVars>
          <dgm:bulletEnabled val="1"/>
        </dgm:presLayoutVars>
      </dgm:prSet>
      <dgm:spPr/>
      <dgm:t>
        <a:bodyPr/>
        <a:lstStyle/>
        <a:p>
          <a:endParaRPr lang="zh-CN" altLang="en-US"/>
        </a:p>
      </dgm:t>
    </dgm:pt>
    <dgm:pt modelId="{8A8927D0-E9AF-437E-8620-A62C4C0B461A}" type="pres">
      <dgm:prSet presAssocID="{15F73B76-7938-413C-BEA0-74D1132B2D67}" presName="Name13" presStyleLbl="parChTrans1D2" presStyleIdx="7" presStyleCnt="10"/>
      <dgm:spPr/>
      <dgm:t>
        <a:bodyPr/>
        <a:lstStyle/>
        <a:p>
          <a:endParaRPr lang="zh-CN" altLang="en-US"/>
        </a:p>
      </dgm:t>
    </dgm:pt>
    <dgm:pt modelId="{90B919EE-2226-4397-8E19-A62D4C40C0DA}" type="pres">
      <dgm:prSet presAssocID="{B145BED1-00C0-4121-8BBB-735117A40D1C}" presName="childText" presStyleLbl="bgAcc1" presStyleIdx="7" presStyleCnt="10">
        <dgm:presLayoutVars>
          <dgm:bulletEnabled val="1"/>
        </dgm:presLayoutVars>
      </dgm:prSet>
      <dgm:spPr/>
      <dgm:t>
        <a:bodyPr/>
        <a:lstStyle/>
        <a:p>
          <a:endParaRPr lang="zh-CN" altLang="en-US"/>
        </a:p>
      </dgm:t>
    </dgm:pt>
    <dgm:pt modelId="{A144C019-2248-4412-803D-1BAA6661659B}" type="pres">
      <dgm:prSet presAssocID="{DAD17E71-5468-456B-8F2A-AF9AC24E7D6F}" presName="root" presStyleCnt="0"/>
      <dgm:spPr/>
      <dgm:t>
        <a:bodyPr/>
        <a:lstStyle/>
        <a:p>
          <a:endParaRPr lang="zh-CN" altLang="en-US"/>
        </a:p>
      </dgm:t>
    </dgm:pt>
    <dgm:pt modelId="{88209AB4-7D50-4B3A-9FF2-E7C130398A66}" type="pres">
      <dgm:prSet presAssocID="{DAD17E71-5468-456B-8F2A-AF9AC24E7D6F}" presName="rootComposite" presStyleCnt="0"/>
      <dgm:spPr/>
      <dgm:t>
        <a:bodyPr/>
        <a:lstStyle/>
        <a:p>
          <a:endParaRPr lang="zh-CN" altLang="en-US"/>
        </a:p>
      </dgm:t>
    </dgm:pt>
    <dgm:pt modelId="{DC6EF307-C391-4FC9-8674-F9C2E76150C9}" type="pres">
      <dgm:prSet presAssocID="{DAD17E71-5468-456B-8F2A-AF9AC24E7D6F}" presName="rootText" presStyleLbl="node1" presStyleIdx="3" presStyleCnt="4" custLinFactNeighborX="-562"/>
      <dgm:spPr/>
      <dgm:t>
        <a:bodyPr/>
        <a:lstStyle/>
        <a:p>
          <a:endParaRPr lang="zh-CN" altLang="en-US"/>
        </a:p>
      </dgm:t>
    </dgm:pt>
    <dgm:pt modelId="{642E63F7-7FAA-4696-AD66-492E477BB315}" type="pres">
      <dgm:prSet presAssocID="{DAD17E71-5468-456B-8F2A-AF9AC24E7D6F}" presName="rootConnector" presStyleLbl="node1" presStyleIdx="3" presStyleCnt="4"/>
      <dgm:spPr/>
      <dgm:t>
        <a:bodyPr/>
        <a:lstStyle/>
        <a:p>
          <a:endParaRPr lang="zh-CN" altLang="en-US"/>
        </a:p>
      </dgm:t>
    </dgm:pt>
    <dgm:pt modelId="{868247C2-66B8-47CD-A05D-F4401D6BD902}" type="pres">
      <dgm:prSet presAssocID="{DAD17E71-5468-456B-8F2A-AF9AC24E7D6F}" presName="childShape" presStyleCnt="0"/>
      <dgm:spPr/>
      <dgm:t>
        <a:bodyPr/>
        <a:lstStyle/>
        <a:p>
          <a:endParaRPr lang="zh-CN" altLang="en-US"/>
        </a:p>
      </dgm:t>
    </dgm:pt>
    <dgm:pt modelId="{DA1512F9-E313-4DE6-A233-DFBFC62667E4}" type="pres">
      <dgm:prSet presAssocID="{D6326308-7CD3-4832-A634-75F2691C6828}" presName="Name13" presStyleLbl="parChTrans1D2" presStyleIdx="8" presStyleCnt="10"/>
      <dgm:spPr/>
      <dgm:t>
        <a:bodyPr/>
        <a:lstStyle/>
        <a:p>
          <a:endParaRPr lang="zh-CN" altLang="en-US"/>
        </a:p>
      </dgm:t>
    </dgm:pt>
    <dgm:pt modelId="{D0A4CEBF-AA8C-42DB-9215-C11005D09B57}" type="pres">
      <dgm:prSet presAssocID="{557E75F8-C948-49AB-8E5D-07969759D6A3}" presName="childText" presStyleLbl="bgAcc1" presStyleIdx="8" presStyleCnt="10">
        <dgm:presLayoutVars>
          <dgm:bulletEnabled val="1"/>
        </dgm:presLayoutVars>
      </dgm:prSet>
      <dgm:spPr/>
      <dgm:t>
        <a:bodyPr/>
        <a:lstStyle/>
        <a:p>
          <a:endParaRPr lang="zh-CN" altLang="en-US"/>
        </a:p>
      </dgm:t>
    </dgm:pt>
    <dgm:pt modelId="{5BD3E866-AAB1-4A2A-896E-5032DF61FFCE}" type="pres">
      <dgm:prSet presAssocID="{A224DB41-DC00-4BBC-8CAB-2C59B69A677D}" presName="Name13" presStyleLbl="parChTrans1D2" presStyleIdx="9" presStyleCnt="10"/>
      <dgm:spPr/>
      <dgm:t>
        <a:bodyPr/>
        <a:lstStyle/>
        <a:p>
          <a:endParaRPr lang="zh-CN" altLang="en-US"/>
        </a:p>
      </dgm:t>
    </dgm:pt>
    <dgm:pt modelId="{0129479C-3894-4A3C-9E0E-0AB04972D22A}" type="pres">
      <dgm:prSet presAssocID="{A0E68AC9-EF93-4F54-A180-4413D2ACEDC6}" presName="childText" presStyleLbl="bgAcc1" presStyleIdx="9" presStyleCnt="10">
        <dgm:presLayoutVars>
          <dgm:bulletEnabled val="1"/>
        </dgm:presLayoutVars>
      </dgm:prSet>
      <dgm:spPr/>
      <dgm:t>
        <a:bodyPr/>
        <a:lstStyle/>
        <a:p>
          <a:endParaRPr lang="zh-CN" altLang="en-US"/>
        </a:p>
      </dgm:t>
    </dgm:pt>
  </dgm:ptLst>
  <dgm:cxnLst>
    <dgm:cxn modelId="{F55ACF87-2B6F-4F7C-B09E-3BE8D98854A7}" type="presOf" srcId="{9957065A-C81E-4E2C-89EC-FD9AF21BACE8}" destId="{C9110B2B-339A-42D4-AB06-D4C86A399EB7}" srcOrd="0" destOrd="0" presId="urn:microsoft.com/office/officeart/2005/8/layout/hierarchy3"/>
    <dgm:cxn modelId="{24EB93F5-B54B-407B-9717-9E91E297C856}" type="presOf" srcId="{A0E68AC9-EF93-4F54-A180-4413D2ACEDC6}" destId="{0129479C-3894-4A3C-9E0E-0AB04972D22A}" srcOrd="0" destOrd="0" presId="urn:microsoft.com/office/officeart/2005/8/layout/hierarchy3"/>
    <dgm:cxn modelId="{A79B4AD5-46FC-44B6-BB01-4D4E3ACB409C}" type="presOf" srcId="{49DA9567-95F7-475A-967B-418D0B3DB455}" destId="{AE4C5D60-7524-4321-AE46-6D7052369B00}" srcOrd="1" destOrd="0" presId="urn:microsoft.com/office/officeart/2005/8/layout/hierarchy3"/>
    <dgm:cxn modelId="{EB633F42-7BA3-42D3-836D-0B91CCC6AD2A}" type="presOf" srcId="{98434B48-D357-425F-86DE-2BB0B5606A89}" destId="{4846B6C1-6527-4630-9F15-2398108940D8}" srcOrd="0" destOrd="0" presId="urn:microsoft.com/office/officeart/2005/8/layout/hierarchy3"/>
    <dgm:cxn modelId="{49039513-CCD0-4AC3-91A9-940E44C7EF7F}" type="presOf" srcId="{557E75F8-C948-49AB-8E5D-07969759D6A3}" destId="{D0A4CEBF-AA8C-42DB-9215-C11005D09B57}" srcOrd="0" destOrd="0" presId="urn:microsoft.com/office/officeart/2005/8/layout/hierarchy3"/>
    <dgm:cxn modelId="{CBF4D4CD-7B42-4178-8D71-C81839B8E63C}" type="presOf" srcId="{561E9041-7424-4488-A17A-CD7730AD226B}" destId="{3E421635-C85F-4071-BF68-4ADCAEADEF6A}" srcOrd="0" destOrd="0" presId="urn:microsoft.com/office/officeart/2005/8/layout/hierarchy3"/>
    <dgm:cxn modelId="{64F999DB-82FF-4631-BB38-E94952B4D8AB}" srcId="{49DA9567-95F7-475A-967B-418D0B3DB455}" destId="{8CEE598A-F61F-4161-AEF9-30BF0E002F3C}" srcOrd="0" destOrd="0" parTransId="{1CD57EFF-363A-4BE7-9A84-0ED125F81201}" sibTransId="{689287BF-4761-4339-8A00-A03B6FC5A4BE}"/>
    <dgm:cxn modelId="{0D3B0A2A-8FBE-40A5-B905-BA390E96AD66}" type="presOf" srcId="{A224DB41-DC00-4BBC-8CAB-2C59B69A677D}" destId="{5BD3E866-AAB1-4A2A-896E-5032DF61FFCE}" srcOrd="0" destOrd="0" presId="urn:microsoft.com/office/officeart/2005/8/layout/hierarchy3"/>
    <dgm:cxn modelId="{87843634-3309-45B6-A98C-BD4D49387AC4}" type="presOf" srcId="{D6326308-7CD3-4832-A634-75F2691C6828}" destId="{DA1512F9-E313-4DE6-A233-DFBFC62667E4}" srcOrd="0" destOrd="0" presId="urn:microsoft.com/office/officeart/2005/8/layout/hierarchy3"/>
    <dgm:cxn modelId="{FC9FBBE0-01DC-4183-89AE-B99ED2352436}" srcId="{329B749C-7CC2-4864-B893-1C60CF484DB4}" destId="{DAD17E71-5468-456B-8F2A-AF9AC24E7D6F}" srcOrd="3" destOrd="0" parTransId="{3F113512-3F7F-4B67-9867-6C661786940A}" sibTransId="{832EF68A-55D5-4E5F-A491-431FB5AE7C41}"/>
    <dgm:cxn modelId="{23C26DD3-5A82-4D10-9E6B-E339B4182BA7}" srcId="{329B749C-7CC2-4864-B893-1C60CF484DB4}" destId="{49DA9567-95F7-475A-967B-418D0B3DB455}" srcOrd="2" destOrd="0" parTransId="{588239F7-1F22-4F43-BC8C-06880F407321}" sibTransId="{949A3CE1-295E-41AE-BEF2-D57ED5DC81E7}"/>
    <dgm:cxn modelId="{55CBD587-F12F-4561-BF6F-5BAB12A7D884}" srcId="{DAD17E71-5468-456B-8F2A-AF9AC24E7D6F}" destId="{A0E68AC9-EF93-4F54-A180-4413D2ACEDC6}" srcOrd="1" destOrd="0" parTransId="{A224DB41-DC00-4BBC-8CAB-2C59B69A677D}" sibTransId="{19642006-E480-4349-B4F0-7D591A997112}"/>
    <dgm:cxn modelId="{58FDA7C3-9C80-4A3D-A830-8622F60487A4}" srcId="{29D5D02E-3973-4037-9687-75C2CA1FAAF5}" destId="{58AEDE3E-51A2-4B4A-BFDE-953DEF2F4053}" srcOrd="0" destOrd="0" parTransId="{561E9041-7424-4488-A17A-CD7730AD226B}" sibTransId="{2E48A726-9353-4F03-B31E-F96FB8A87894}"/>
    <dgm:cxn modelId="{A86984AB-3477-40D8-89A9-C860899B9C56}" type="presOf" srcId="{1E70DA7A-CF7D-46D9-BCD1-BAD234F051DE}" destId="{D8574666-48B8-4F0E-ABD9-8ECBDA602F5C}" srcOrd="0" destOrd="0" presId="urn:microsoft.com/office/officeart/2005/8/layout/hierarchy3"/>
    <dgm:cxn modelId="{70BAA951-EF1B-4D56-BF40-ED20647A8CC9}" srcId="{A7218F65-E1F7-4F2E-8396-3E759F564307}" destId="{AFC49379-0943-42BA-885C-C5541758CC87}" srcOrd="2" destOrd="0" parTransId="{1E70DA7A-CF7D-46D9-BCD1-BAD234F051DE}" sibTransId="{F4F78E62-C3ED-4AEA-A3A4-9A43941ACBAD}"/>
    <dgm:cxn modelId="{7FF82F26-16D0-4317-A461-ED6E32C2BE11}" type="presOf" srcId="{A7218F65-E1F7-4F2E-8396-3E759F564307}" destId="{90DC13B5-591C-4182-9117-561C0B22B7FA}" srcOrd="1" destOrd="0" presId="urn:microsoft.com/office/officeart/2005/8/layout/hierarchy3"/>
    <dgm:cxn modelId="{A79FEE14-51DC-4D0B-8026-22205AB301B4}" type="presOf" srcId="{0B9A12AB-74B3-4246-8620-D53FC67CD00D}" destId="{D1AF766E-E61A-479D-B62C-A85CF4178790}" srcOrd="0" destOrd="0" presId="urn:microsoft.com/office/officeart/2005/8/layout/hierarchy3"/>
    <dgm:cxn modelId="{24143F8C-42E6-44D8-A11F-DB9DB1ADCB4B}" type="presOf" srcId="{329B749C-7CC2-4864-B893-1C60CF484DB4}" destId="{CC9C7E04-831F-4C12-8DBE-FD4D65A6A129}" srcOrd="0" destOrd="0" presId="urn:microsoft.com/office/officeart/2005/8/layout/hierarchy3"/>
    <dgm:cxn modelId="{10B8C807-C2DB-4DAC-9C1A-9F22DC60AC38}" type="presOf" srcId="{A7218F65-E1F7-4F2E-8396-3E759F564307}" destId="{6FAA9294-DF25-4D35-B1D2-8217BFA7751E}" srcOrd="0" destOrd="0" presId="urn:microsoft.com/office/officeart/2005/8/layout/hierarchy3"/>
    <dgm:cxn modelId="{86CE86BF-60C4-4995-94F8-620FE5E3A836}" type="presOf" srcId="{DAD17E71-5468-456B-8F2A-AF9AC24E7D6F}" destId="{DC6EF307-C391-4FC9-8674-F9C2E76150C9}" srcOrd="0" destOrd="0" presId="urn:microsoft.com/office/officeart/2005/8/layout/hierarchy3"/>
    <dgm:cxn modelId="{03C94B87-7D2B-44DB-8D62-01F32696D8D7}" type="presOf" srcId="{29D5D02E-3973-4037-9687-75C2CA1FAAF5}" destId="{FBB7473E-E9D1-4EE7-87E5-03143A3DCE3C}" srcOrd="1" destOrd="0" presId="urn:microsoft.com/office/officeart/2005/8/layout/hierarchy3"/>
    <dgm:cxn modelId="{2CDFFF07-D9F3-4EEB-8A51-B87410085619}" type="presOf" srcId="{C49D10F7-305F-4E23-8ED4-6E6458862A40}" destId="{9C1F8EF5-EF47-4D81-8BDA-8D9D762F99B4}" srcOrd="0" destOrd="0" presId="urn:microsoft.com/office/officeart/2005/8/layout/hierarchy3"/>
    <dgm:cxn modelId="{BD96DB76-8817-4FDC-B341-535BE2EF6034}" srcId="{DAD17E71-5468-456B-8F2A-AF9AC24E7D6F}" destId="{557E75F8-C948-49AB-8E5D-07969759D6A3}" srcOrd="0" destOrd="0" parTransId="{D6326308-7CD3-4832-A634-75F2691C6828}" sibTransId="{81B5AAD9-F51E-4D77-A80B-3019F9D387FC}"/>
    <dgm:cxn modelId="{7545FDBB-79F6-4E06-8E43-4A4746CEBF1D}" type="presOf" srcId="{58AEDE3E-51A2-4B4A-BFDE-953DEF2F4053}" destId="{A8C904EB-370C-404C-9DFD-4613FEA3B57D}" srcOrd="0" destOrd="0" presId="urn:microsoft.com/office/officeart/2005/8/layout/hierarchy3"/>
    <dgm:cxn modelId="{D335562F-8577-42BF-8103-7E3482F380DB}" type="presOf" srcId="{49DA9567-95F7-475A-967B-418D0B3DB455}" destId="{5FF0D1FC-A25C-4405-9B08-A9128CF56896}" srcOrd="0" destOrd="0" presId="urn:microsoft.com/office/officeart/2005/8/layout/hierarchy3"/>
    <dgm:cxn modelId="{38313D67-19FB-4C08-8C09-8A29E27B95B8}" srcId="{A7218F65-E1F7-4F2E-8396-3E759F564307}" destId="{C7EA25A1-E849-4F99-A109-41D807B8193C}" srcOrd="0" destOrd="0" parTransId="{C49D10F7-305F-4E23-8ED4-6E6458862A40}" sibTransId="{57FE14A9-4A26-42CA-AAE4-76997063553B}"/>
    <dgm:cxn modelId="{96DB22F8-D13A-4CC2-A009-153AB05B53C6}" srcId="{49DA9567-95F7-475A-967B-418D0B3DB455}" destId="{5C3EDBD5-7EAC-4304-B04B-61FC87B96519}" srcOrd="1" destOrd="0" parTransId="{98434B48-D357-425F-86DE-2BB0B5606A89}" sibTransId="{868C5E70-6C02-4C88-872D-3E05C9D33EBD}"/>
    <dgm:cxn modelId="{1B9E5F41-1FCB-4065-A683-40AAC69BFF79}" type="presOf" srcId="{29D5D02E-3973-4037-9687-75C2CA1FAAF5}" destId="{E516C183-412B-4D36-A83C-120B74F90476}" srcOrd="0" destOrd="0" presId="urn:microsoft.com/office/officeart/2005/8/layout/hierarchy3"/>
    <dgm:cxn modelId="{2BC7FD0A-A2B2-4AD7-A368-4B7E61A06037}" srcId="{29D5D02E-3973-4037-9687-75C2CA1FAAF5}" destId="{9910628F-3287-4BE8-92B5-02A5DAD32CEA}" srcOrd="1" destOrd="0" parTransId="{9957065A-C81E-4E2C-89EC-FD9AF21BACE8}" sibTransId="{65E53E02-548A-4258-9BEC-61121378D7BD}"/>
    <dgm:cxn modelId="{0A8F73DB-2CB2-47CF-B314-22E4A90FB3DE}" type="presOf" srcId="{C7EA25A1-E849-4F99-A109-41D807B8193C}" destId="{A23E4BDE-ED6C-4A39-AA08-B6D97925B5FD}" srcOrd="0" destOrd="0" presId="urn:microsoft.com/office/officeart/2005/8/layout/hierarchy3"/>
    <dgm:cxn modelId="{615C0809-A153-4479-B95B-902B6ADC100C}" srcId="{49DA9567-95F7-475A-967B-418D0B3DB455}" destId="{B145BED1-00C0-4121-8BBB-735117A40D1C}" srcOrd="2" destOrd="0" parTransId="{15F73B76-7938-413C-BEA0-74D1132B2D67}" sibTransId="{57DAC5EA-4B5D-4CDA-AF43-B7C338C70E2A}"/>
    <dgm:cxn modelId="{E387EA04-D080-469D-A7AD-444B6441DCAA}" type="presOf" srcId="{9910628F-3287-4BE8-92B5-02A5DAD32CEA}" destId="{8C1E3490-4A1F-40A9-956F-1EAE2220D489}" srcOrd="0" destOrd="0" presId="urn:microsoft.com/office/officeart/2005/8/layout/hierarchy3"/>
    <dgm:cxn modelId="{270210A6-CD8C-4E39-A08E-956E2C8146D9}" type="presOf" srcId="{AFC49379-0943-42BA-885C-C5541758CC87}" destId="{9D1C332B-A7CF-405A-8AB0-59685CD6CFD5}" srcOrd="0" destOrd="0" presId="urn:microsoft.com/office/officeart/2005/8/layout/hierarchy3"/>
    <dgm:cxn modelId="{C242E93B-FDA6-4592-AB95-99E3ABAD49BD}" srcId="{329B749C-7CC2-4864-B893-1C60CF484DB4}" destId="{29D5D02E-3973-4037-9687-75C2CA1FAAF5}" srcOrd="1" destOrd="0" parTransId="{0D540021-6F9C-4BB2-B759-89CC7F5A7975}" sibTransId="{0A579509-F348-4AB2-BFC2-CB3C749E8588}"/>
    <dgm:cxn modelId="{FE9760FE-3669-4DF1-A6EE-0675093A96CC}" type="presOf" srcId="{1CD57EFF-363A-4BE7-9A84-0ED125F81201}" destId="{B32261E4-5184-44A1-8106-C86EF091AE20}" srcOrd="0" destOrd="0" presId="urn:microsoft.com/office/officeart/2005/8/layout/hierarchy3"/>
    <dgm:cxn modelId="{3BA237F8-D7BD-4E5E-B63E-02F361615B20}" type="presOf" srcId="{8CEE598A-F61F-4161-AEF9-30BF0E002F3C}" destId="{241BA973-A7EF-40E4-B4C7-6CCC641F4025}" srcOrd="0" destOrd="0" presId="urn:microsoft.com/office/officeart/2005/8/layout/hierarchy3"/>
    <dgm:cxn modelId="{198CE048-7671-4F28-A3FC-3EFE20C8713C}" type="presOf" srcId="{BB55C6A6-341F-41FE-A5CC-945250B31B7B}" destId="{38C28C1D-6E5F-4AE7-BB28-B7D10874D239}" srcOrd="0" destOrd="0" presId="urn:microsoft.com/office/officeart/2005/8/layout/hierarchy3"/>
    <dgm:cxn modelId="{EC5D243A-F273-4F0E-8E25-D27B9658D5B4}" type="presOf" srcId="{5C3EDBD5-7EAC-4304-B04B-61FC87B96519}" destId="{ECEDA098-128E-4615-B4E5-E2D5A8D84464}" srcOrd="0" destOrd="0" presId="urn:microsoft.com/office/officeart/2005/8/layout/hierarchy3"/>
    <dgm:cxn modelId="{D8614EFA-1F14-4A4E-B739-F61EC2A2B203}" type="presOf" srcId="{15F73B76-7938-413C-BEA0-74D1132B2D67}" destId="{8A8927D0-E9AF-437E-8620-A62C4C0B461A}" srcOrd="0" destOrd="0" presId="urn:microsoft.com/office/officeart/2005/8/layout/hierarchy3"/>
    <dgm:cxn modelId="{57C6DC3D-193E-4DA3-B942-C3B3DEE5B54E}" type="presOf" srcId="{B145BED1-00C0-4121-8BBB-735117A40D1C}" destId="{90B919EE-2226-4397-8E19-A62D4C40C0DA}" srcOrd="0" destOrd="0" presId="urn:microsoft.com/office/officeart/2005/8/layout/hierarchy3"/>
    <dgm:cxn modelId="{07427C22-656B-4C47-A0A9-8CC6039F23CE}" srcId="{A7218F65-E1F7-4F2E-8396-3E759F564307}" destId="{BB55C6A6-341F-41FE-A5CC-945250B31B7B}" srcOrd="1" destOrd="0" parTransId="{0B9A12AB-74B3-4246-8620-D53FC67CD00D}" sibTransId="{EBF0BE96-31F4-4AB3-B06E-6EDB136139D6}"/>
    <dgm:cxn modelId="{B5AFAE7E-2891-4C82-A9A5-D71A9F309D4F}" srcId="{329B749C-7CC2-4864-B893-1C60CF484DB4}" destId="{A7218F65-E1F7-4F2E-8396-3E759F564307}" srcOrd="0" destOrd="0" parTransId="{C78B5D3F-ACE6-4A2D-A9CE-03554DE425D7}" sibTransId="{25EF001D-47AE-49B8-BDE8-F96994A8C29E}"/>
    <dgm:cxn modelId="{173C212B-F500-4838-8782-521AEFECFFB9}" type="presOf" srcId="{DAD17E71-5468-456B-8F2A-AF9AC24E7D6F}" destId="{642E63F7-7FAA-4696-AD66-492E477BB315}" srcOrd="1" destOrd="0" presId="urn:microsoft.com/office/officeart/2005/8/layout/hierarchy3"/>
    <dgm:cxn modelId="{117EDAFE-1555-46FF-9737-5FF9A32FB740}" type="presParOf" srcId="{CC9C7E04-831F-4C12-8DBE-FD4D65A6A129}" destId="{6435BE3A-E7E0-4D02-B34D-BE093DA3F56E}" srcOrd="0" destOrd="0" presId="urn:microsoft.com/office/officeart/2005/8/layout/hierarchy3"/>
    <dgm:cxn modelId="{2AFDFBE3-CB7F-46B7-8A19-A744BB0197C9}" type="presParOf" srcId="{6435BE3A-E7E0-4D02-B34D-BE093DA3F56E}" destId="{38635C11-3AD3-48B7-B9A3-A1BC86BB194F}" srcOrd="0" destOrd="0" presId="urn:microsoft.com/office/officeart/2005/8/layout/hierarchy3"/>
    <dgm:cxn modelId="{7BCA8976-B424-44A9-B7DA-0D5446363637}" type="presParOf" srcId="{38635C11-3AD3-48B7-B9A3-A1BC86BB194F}" destId="{6FAA9294-DF25-4D35-B1D2-8217BFA7751E}" srcOrd="0" destOrd="0" presId="urn:microsoft.com/office/officeart/2005/8/layout/hierarchy3"/>
    <dgm:cxn modelId="{B399EC84-AD3B-4EFB-956B-2FF581F28C0A}" type="presParOf" srcId="{38635C11-3AD3-48B7-B9A3-A1BC86BB194F}" destId="{90DC13B5-591C-4182-9117-561C0B22B7FA}" srcOrd="1" destOrd="0" presId="urn:microsoft.com/office/officeart/2005/8/layout/hierarchy3"/>
    <dgm:cxn modelId="{4ABA6484-1726-4C1D-9411-1EDF87510B3D}" type="presParOf" srcId="{6435BE3A-E7E0-4D02-B34D-BE093DA3F56E}" destId="{CF86B7C8-7ED1-49C3-A7D1-C86F49AF29CC}" srcOrd="1" destOrd="0" presId="urn:microsoft.com/office/officeart/2005/8/layout/hierarchy3"/>
    <dgm:cxn modelId="{3B3451E7-0364-4B86-B9B0-A16B68B39108}" type="presParOf" srcId="{CF86B7C8-7ED1-49C3-A7D1-C86F49AF29CC}" destId="{9C1F8EF5-EF47-4D81-8BDA-8D9D762F99B4}" srcOrd="0" destOrd="0" presId="urn:microsoft.com/office/officeart/2005/8/layout/hierarchy3"/>
    <dgm:cxn modelId="{62F901E7-3A31-4878-9839-6A13E689A044}" type="presParOf" srcId="{CF86B7C8-7ED1-49C3-A7D1-C86F49AF29CC}" destId="{A23E4BDE-ED6C-4A39-AA08-B6D97925B5FD}" srcOrd="1" destOrd="0" presId="urn:microsoft.com/office/officeart/2005/8/layout/hierarchy3"/>
    <dgm:cxn modelId="{9CA0DCDA-DE50-44CA-A3BC-F76BFE41DFC7}" type="presParOf" srcId="{CF86B7C8-7ED1-49C3-A7D1-C86F49AF29CC}" destId="{D1AF766E-E61A-479D-B62C-A85CF4178790}" srcOrd="2" destOrd="0" presId="urn:microsoft.com/office/officeart/2005/8/layout/hierarchy3"/>
    <dgm:cxn modelId="{67C57D05-967B-4A2A-9B5C-4DE545A751D4}" type="presParOf" srcId="{CF86B7C8-7ED1-49C3-A7D1-C86F49AF29CC}" destId="{38C28C1D-6E5F-4AE7-BB28-B7D10874D239}" srcOrd="3" destOrd="0" presId="urn:microsoft.com/office/officeart/2005/8/layout/hierarchy3"/>
    <dgm:cxn modelId="{BA7B3E96-EA09-4FE2-9A9B-FC93539FAD8E}" type="presParOf" srcId="{CF86B7C8-7ED1-49C3-A7D1-C86F49AF29CC}" destId="{D8574666-48B8-4F0E-ABD9-8ECBDA602F5C}" srcOrd="4" destOrd="0" presId="urn:microsoft.com/office/officeart/2005/8/layout/hierarchy3"/>
    <dgm:cxn modelId="{01305751-1ED1-46D6-9577-3947DFB7CE9C}" type="presParOf" srcId="{CF86B7C8-7ED1-49C3-A7D1-C86F49AF29CC}" destId="{9D1C332B-A7CF-405A-8AB0-59685CD6CFD5}" srcOrd="5" destOrd="0" presId="urn:microsoft.com/office/officeart/2005/8/layout/hierarchy3"/>
    <dgm:cxn modelId="{CC40ED52-801C-470A-B98E-21128F094D14}" type="presParOf" srcId="{CC9C7E04-831F-4C12-8DBE-FD4D65A6A129}" destId="{428C22E2-F7EC-4752-9B47-9333EB746DF5}" srcOrd="1" destOrd="0" presId="urn:microsoft.com/office/officeart/2005/8/layout/hierarchy3"/>
    <dgm:cxn modelId="{FD074B61-96D7-418D-B63D-60C3D70C3A6D}" type="presParOf" srcId="{428C22E2-F7EC-4752-9B47-9333EB746DF5}" destId="{50214728-1710-4999-BEC4-903764875412}" srcOrd="0" destOrd="0" presId="urn:microsoft.com/office/officeart/2005/8/layout/hierarchy3"/>
    <dgm:cxn modelId="{AEC677C9-16B9-4C1B-8495-327BC91B185E}" type="presParOf" srcId="{50214728-1710-4999-BEC4-903764875412}" destId="{E516C183-412B-4D36-A83C-120B74F90476}" srcOrd="0" destOrd="0" presId="urn:microsoft.com/office/officeart/2005/8/layout/hierarchy3"/>
    <dgm:cxn modelId="{8E28677E-27AA-43AE-97A4-9596372AAFAA}" type="presParOf" srcId="{50214728-1710-4999-BEC4-903764875412}" destId="{FBB7473E-E9D1-4EE7-87E5-03143A3DCE3C}" srcOrd="1" destOrd="0" presId="urn:microsoft.com/office/officeart/2005/8/layout/hierarchy3"/>
    <dgm:cxn modelId="{40790F77-BA99-413B-B246-C84DAEF6673A}" type="presParOf" srcId="{428C22E2-F7EC-4752-9B47-9333EB746DF5}" destId="{9E00279E-F65A-4C46-8274-E181423317E3}" srcOrd="1" destOrd="0" presId="urn:microsoft.com/office/officeart/2005/8/layout/hierarchy3"/>
    <dgm:cxn modelId="{EA0F463E-8A0B-436C-98D2-D5ED63D70213}" type="presParOf" srcId="{9E00279E-F65A-4C46-8274-E181423317E3}" destId="{3E421635-C85F-4071-BF68-4ADCAEADEF6A}" srcOrd="0" destOrd="0" presId="urn:microsoft.com/office/officeart/2005/8/layout/hierarchy3"/>
    <dgm:cxn modelId="{1CEBE574-B07D-4A51-A585-08CFDC0678CE}" type="presParOf" srcId="{9E00279E-F65A-4C46-8274-E181423317E3}" destId="{A8C904EB-370C-404C-9DFD-4613FEA3B57D}" srcOrd="1" destOrd="0" presId="urn:microsoft.com/office/officeart/2005/8/layout/hierarchy3"/>
    <dgm:cxn modelId="{03CFBD59-B1BB-4764-9626-99BEFA0F18AA}" type="presParOf" srcId="{9E00279E-F65A-4C46-8274-E181423317E3}" destId="{C9110B2B-339A-42D4-AB06-D4C86A399EB7}" srcOrd="2" destOrd="0" presId="urn:microsoft.com/office/officeart/2005/8/layout/hierarchy3"/>
    <dgm:cxn modelId="{5E296CCB-D84D-4B8D-87CE-2284F18E285C}" type="presParOf" srcId="{9E00279E-F65A-4C46-8274-E181423317E3}" destId="{8C1E3490-4A1F-40A9-956F-1EAE2220D489}" srcOrd="3" destOrd="0" presId="urn:microsoft.com/office/officeart/2005/8/layout/hierarchy3"/>
    <dgm:cxn modelId="{461180EE-D4F1-4BD9-B55A-377101A422AD}" type="presParOf" srcId="{CC9C7E04-831F-4C12-8DBE-FD4D65A6A129}" destId="{4BE8237D-618A-4B8E-9579-C7973FC97F20}" srcOrd="2" destOrd="0" presId="urn:microsoft.com/office/officeart/2005/8/layout/hierarchy3"/>
    <dgm:cxn modelId="{1ED7756C-0E43-4785-9B6E-FFE72CDF6E83}" type="presParOf" srcId="{4BE8237D-618A-4B8E-9579-C7973FC97F20}" destId="{C1D9F849-C29F-48AE-AE1B-3E90CD6DE1B1}" srcOrd="0" destOrd="0" presId="urn:microsoft.com/office/officeart/2005/8/layout/hierarchy3"/>
    <dgm:cxn modelId="{67EBB77A-0BA3-423C-985F-B09271ACCCC5}" type="presParOf" srcId="{C1D9F849-C29F-48AE-AE1B-3E90CD6DE1B1}" destId="{5FF0D1FC-A25C-4405-9B08-A9128CF56896}" srcOrd="0" destOrd="0" presId="urn:microsoft.com/office/officeart/2005/8/layout/hierarchy3"/>
    <dgm:cxn modelId="{2E552D79-D18E-408A-912E-0AD7D726A7DA}" type="presParOf" srcId="{C1D9F849-C29F-48AE-AE1B-3E90CD6DE1B1}" destId="{AE4C5D60-7524-4321-AE46-6D7052369B00}" srcOrd="1" destOrd="0" presId="urn:microsoft.com/office/officeart/2005/8/layout/hierarchy3"/>
    <dgm:cxn modelId="{0E2D24A7-E610-47F7-BC2B-CDA04311C7AC}" type="presParOf" srcId="{4BE8237D-618A-4B8E-9579-C7973FC97F20}" destId="{934B285A-B7E8-4E64-AC66-6245C8EF8EFE}" srcOrd="1" destOrd="0" presId="urn:microsoft.com/office/officeart/2005/8/layout/hierarchy3"/>
    <dgm:cxn modelId="{7C052803-45C7-4BEA-810B-966CE9F2B654}" type="presParOf" srcId="{934B285A-B7E8-4E64-AC66-6245C8EF8EFE}" destId="{B32261E4-5184-44A1-8106-C86EF091AE20}" srcOrd="0" destOrd="0" presId="urn:microsoft.com/office/officeart/2005/8/layout/hierarchy3"/>
    <dgm:cxn modelId="{45B26043-8A0C-4929-B36B-B779DB1B65E7}" type="presParOf" srcId="{934B285A-B7E8-4E64-AC66-6245C8EF8EFE}" destId="{241BA973-A7EF-40E4-B4C7-6CCC641F4025}" srcOrd="1" destOrd="0" presId="urn:microsoft.com/office/officeart/2005/8/layout/hierarchy3"/>
    <dgm:cxn modelId="{4F614990-8AA2-453B-8973-5795790C87BD}" type="presParOf" srcId="{934B285A-B7E8-4E64-AC66-6245C8EF8EFE}" destId="{4846B6C1-6527-4630-9F15-2398108940D8}" srcOrd="2" destOrd="0" presId="urn:microsoft.com/office/officeart/2005/8/layout/hierarchy3"/>
    <dgm:cxn modelId="{91A4920B-32B4-4A2C-9827-F0AB86E5C7AD}" type="presParOf" srcId="{934B285A-B7E8-4E64-AC66-6245C8EF8EFE}" destId="{ECEDA098-128E-4615-B4E5-E2D5A8D84464}" srcOrd="3" destOrd="0" presId="urn:microsoft.com/office/officeart/2005/8/layout/hierarchy3"/>
    <dgm:cxn modelId="{B942FBEF-C94C-4EAD-9233-EAE82938D1FE}" type="presParOf" srcId="{934B285A-B7E8-4E64-AC66-6245C8EF8EFE}" destId="{8A8927D0-E9AF-437E-8620-A62C4C0B461A}" srcOrd="4" destOrd="0" presId="urn:microsoft.com/office/officeart/2005/8/layout/hierarchy3"/>
    <dgm:cxn modelId="{5C62196F-EAA5-4CCA-8D9C-3FE95E511A3A}" type="presParOf" srcId="{934B285A-B7E8-4E64-AC66-6245C8EF8EFE}" destId="{90B919EE-2226-4397-8E19-A62D4C40C0DA}" srcOrd="5" destOrd="0" presId="urn:microsoft.com/office/officeart/2005/8/layout/hierarchy3"/>
    <dgm:cxn modelId="{FFE0B9E0-B396-4D34-BE7E-5A6D8552F2A9}" type="presParOf" srcId="{CC9C7E04-831F-4C12-8DBE-FD4D65A6A129}" destId="{A144C019-2248-4412-803D-1BAA6661659B}" srcOrd="3" destOrd="0" presId="urn:microsoft.com/office/officeart/2005/8/layout/hierarchy3"/>
    <dgm:cxn modelId="{58013B2C-DC9A-41F8-87A7-F1716F4A190C}" type="presParOf" srcId="{A144C019-2248-4412-803D-1BAA6661659B}" destId="{88209AB4-7D50-4B3A-9FF2-E7C130398A66}" srcOrd="0" destOrd="0" presId="urn:microsoft.com/office/officeart/2005/8/layout/hierarchy3"/>
    <dgm:cxn modelId="{8CC5B911-BF4B-4BB7-A77E-4971CB6FE058}" type="presParOf" srcId="{88209AB4-7D50-4B3A-9FF2-E7C130398A66}" destId="{DC6EF307-C391-4FC9-8674-F9C2E76150C9}" srcOrd="0" destOrd="0" presId="urn:microsoft.com/office/officeart/2005/8/layout/hierarchy3"/>
    <dgm:cxn modelId="{A7DBF4F4-C1C2-4A8A-B347-DC67D9FFB3D6}" type="presParOf" srcId="{88209AB4-7D50-4B3A-9FF2-E7C130398A66}" destId="{642E63F7-7FAA-4696-AD66-492E477BB315}" srcOrd="1" destOrd="0" presId="urn:microsoft.com/office/officeart/2005/8/layout/hierarchy3"/>
    <dgm:cxn modelId="{0CFF42F9-F6E2-4A41-9537-00DFD1CDFB49}" type="presParOf" srcId="{A144C019-2248-4412-803D-1BAA6661659B}" destId="{868247C2-66B8-47CD-A05D-F4401D6BD902}" srcOrd="1" destOrd="0" presId="urn:microsoft.com/office/officeart/2005/8/layout/hierarchy3"/>
    <dgm:cxn modelId="{B4BA2DF4-64B0-4D87-9A2D-10150AAECB0E}" type="presParOf" srcId="{868247C2-66B8-47CD-A05D-F4401D6BD902}" destId="{DA1512F9-E313-4DE6-A233-DFBFC62667E4}" srcOrd="0" destOrd="0" presId="urn:microsoft.com/office/officeart/2005/8/layout/hierarchy3"/>
    <dgm:cxn modelId="{FF7FBCF8-4895-4956-BB86-062420189296}" type="presParOf" srcId="{868247C2-66B8-47CD-A05D-F4401D6BD902}" destId="{D0A4CEBF-AA8C-42DB-9215-C11005D09B57}" srcOrd="1" destOrd="0" presId="urn:microsoft.com/office/officeart/2005/8/layout/hierarchy3"/>
    <dgm:cxn modelId="{AAED4A27-AE63-42FC-B6E8-F6C4B06B2206}" type="presParOf" srcId="{868247C2-66B8-47CD-A05D-F4401D6BD902}" destId="{5BD3E866-AAB1-4A2A-896E-5032DF61FFCE}" srcOrd="2" destOrd="0" presId="urn:microsoft.com/office/officeart/2005/8/layout/hierarchy3"/>
    <dgm:cxn modelId="{C0E4DF7B-D46C-43DE-AB8F-803420F46B13}" type="presParOf" srcId="{868247C2-66B8-47CD-A05D-F4401D6BD902}" destId="{0129479C-3894-4A3C-9E0E-0AB04972D22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8B7FE6-D74D-4837-B836-8FCBAC695F2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99175EA5-9077-4DB7-9237-B62120DDE74E}">
      <dgm:prSet custT="1"/>
      <dgm:spPr>
        <a:solidFill>
          <a:srgbClr val="FFC000"/>
        </a:solidFill>
      </dgm:spPr>
      <dgm:t>
        <a:bodyPr/>
        <a:lstStyle/>
        <a:p>
          <a:pPr rtl="0">
            <a:spcAft>
              <a:spcPts val="0"/>
            </a:spcAft>
          </a:pPr>
          <a:r>
            <a:rPr kumimoji="1" lang="en-US" altLang="zh-CN" sz="1600" dirty="0">
              <a:solidFill>
                <a:schemeClr val="tx1"/>
              </a:solidFill>
              <a:latin typeface="微软雅黑" panose="020B0503020204020204" pitchFamily="34" charset="-122"/>
              <a:ea typeface="微软雅黑" panose="020B0503020204020204" pitchFamily="34" charset="-122"/>
            </a:rPr>
            <a:t>PI</a:t>
          </a:r>
          <a:r>
            <a:rPr kumimoji="1" lang="en-US" sz="1600" dirty="0">
              <a:solidFill>
                <a:schemeClr val="tx1"/>
              </a:solidFill>
              <a:latin typeface="微软雅黑" panose="020B0503020204020204" pitchFamily="34" charset="-122"/>
              <a:ea typeface="微软雅黑" panose="020B0503020204020204" pitchFamily="34" charset="-122"/>
            </a:rPr>
            <a:t>/CRC</a:t>
          </a:r>
          <a:endParaRPr lang="zh-CN" sz="1600" dirty="0">
            <a:solidFill>
              <a:schemeClr val="tx1"/>
            </a:solidFill>
            <a:latin typeface="微软雅黑" panose="020B0503020204020204" pitchFamily="34" charset="-122"/>
            <a:ea typeface="微软雅黑" panose="020B0503020204020204" pitchFamily="34" charset="-122"/>
          </a:endParaRPr>
        </a:p>
      </dgm:t>
    </dgm:pt>
    <dgm:pt modelId="{BAD684C5-42E9-4DBC-B920-AC00901DD060}" type="parTrans" cxnId="{C1FC5A98-2098-4348-AE20-45FB0B5149FC}">
      <dgm:prSet/>
      <dgm:spPr/>
      <dgm:t>
        <a:bodyPr/>
        <a:lstStyle/>
        <a:p>
          <a:endParaRPr lang="zh-CN" altLang="en-US">
            <a:latin typeface="微软雅黑" panose="020B0503020204020204" pitchFamily="34" charset="-122"/>
            <a:ea typeface="微软雅黑" panose="020B0503020204020204" pitchFamily="34" charset="-122"/>
          </a:endParaRPr>
        </a:p>
      </dgm:t>
    </dgm:pt>
    <dgm:pt modelId="{1C5D02CD-47FB-4824-BDF7-F0662F71B741}" type="sibTrans" cxnId="{C1FC5A98-2098-4348-AE20-45FB0B5149FC}">
      <dgm:prSet/>
      <dgm:spPr/>
      <dgm:t>
        <a:bodyPr/>
        <a:lstStyle/>
        <a:p>
          <a:endParaRPr lang="zh-CN" altLang="en-US">
            <a:latin typeface="微软雅黑" panose="020B0503020204020204" pitchFamily="34" charset="-122"/>
            <a:ea typeface="微软雅黑" panose="020B0503020204020204" pitchFamily="34" charset="-122"/>
          </a:endParaRPr>
        </a:p>
      </dgm:t>
    </dgm:pt>
    <dgm:pt modelId="{13009ED5-41DB-4368-9F9B-4942DFC04640}">
      <dgm:prSet custT="1"/>
      <dgm:spPr>
        <a:ln>
          <a:solidFill>
            <a:srgbClr val="FFC000"/>
          </a:solidFill>
        </a:ln>
      </dgm:spPr>
      <dgm:t>
        <a:bodyPr/>
        <a:lstStyle/>
        <a:p>
          <a:pPr rtl="0">
            <a:spcAft>
              <a:spcPts val="0"/>
            </a:spcAft>
          </a:pP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数据录入</a:t>
          </a:r>
          <a:endParaRPr lang="en-US" altLang="zh-CN" sz="16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rtl="0">
            <a:spcAft>
              <a:spcPts val="0"/>
            </a:spcAft>
          </a:pPr>
          <a:r>
            <a:rPr lang="zh-CN" altLang="en-US" sz="1600" dirty="0" smtClean="0">
              <a:solidFill>
                <a:schemeClr val="tx1"/>
              </a:solidFill>
              <a:latin typeface="微软雅黑" panose="020B0503020204020204" pitchFamily="34" charset="-122"/>
              <a:ea typeface="微软雅黑" panose="020B0503020204020204" pitchFamily="34" charset="-122"/>
            </a:rPr>
            <a:t>数据</a:t>
          </a:r>
          <a:r>
            <a:rPr lang="zh-CN" altLang="en-US" sz="1600" dirty="0">
              <a:solidFill>
                <a:schemeClr val="tx1"/>
              </a:solidFill>
              <a:latin typeface="微软雅黑" panose="020B0503020204020204" pitchFamily="34" charset="-122"/>
              <a:ea typeface="微软雅黑" panose="020B0503020204020204" pitchFamily="34" charset="-122"/>
            </a:rPr>
            <a:t>修正</a:t>
          </a:r>
          <a:endParaRPr lang="zh-CN" altLang="en-US" sz="1600" dirty="0">
            <a:solidFill>
              <a:srgbClr val="FF0000"/>
            </a:solidFill>
            <a:latin typeface="微软雅黑" panose="020B0503020204020204" pitchFamily="34" charset="-122"/>
            <a:ea typeface="微软雅黑" panose="020B0503020204020204" pitchFamily="34" charset="-122"/>
          </a:endParaRPr>
        </a:p>
      </dgm:t>
    </dgm:pt>
    <dgm:pt modelId="{6869A69F-73D7-49F9-BE71-2B3E9D4853CB}" type="parTrans" cxnId="{CB288ACE-A160-44DA-ADF6-316642034F7A}">
      <dgm:prSet/>
      <dgm:spPr>
        <a:ln>
          <a:solidFill>
            <a:srgbClr val="FFC00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C64B6A6A-EE90-4EA9-A190-44AFF774D8F3}" type="sibTrans" cxnId="{CB288ACE-A160-44DA-ADF6-316642034F7A}">
      <dgm:prSet/>
      <dgm:spPr/>
      <dgm:t>
        <a:bodyPr/>
        <a:lstStyle/>
        <a:p>
          <a:endParaRPr lang="zh-CN" altLang="en-US">
            <a:latin typeface="微软雅黑" panose="020B0503020204020204" pitchFamily="34" charset="-122"/>
            <a:ea typeface="微软雅黑" panose="020B0503020204020204" pitchFamily="34" charset="-122"/>
          </a:endParaRPr>
        </a:p>
      </dgm:t>
    </dgm:pt>
    <dgm:pt modelId="{3417D62F-F29B-471A-8380-BAC17975E4C6}">
      <dgm:prSet custT="1"/>
      <dgm:spPr>
        <a:ln>
          <a:solidFill>
            <a:srgbClr val="FFC000"/>
          </a:solidFill>
        </a:ln>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疑问回复</a:t>
          </a:r>
        </a:p>
      </dgm:t>
    </dgm:pt>
    <dgm:pt modelId="{C8515DA4-ABF7-4A57-ACDD-C6AD3ECE0A70}" type="parTrans" cxnId="{AC54084F-5FF0-45E1-B547-EB47368C9A8D}">
      <dgm:prSet/>
      <dgm:spPr>
        <a:ln>
          <a:solidFill>
            <a:srgbClr val="FFC00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854E36FC-D638-430C-9DAF-B1389E02264C}" type="sibTrans" cxnId="{AC54084F-5FF0-45E1-B547-EB47368C9A8D}">
      <dgm:prSet/>
      <dgm:spPr/>
      <dgm:t>
        <a:bodyPr/>
        <a:lstStyle/>
        <a:p>
          <a:endParaRPr lang="zh-CN" altLang="en-US">
            <a:latin typeface="微软雅黑" panose="020B0503020204020204" pitchFamily="34" charset="-122"/>
            <a:ea typeface="微软雅黑" panose="020B0503020204020204" pitchFamily="34" charset="-122"/>
          </a:endParaRPr>
        </a:p>
      </dgm:t>
    </dgm:pt>
    <dgm:pt modelId="{C4669DCC-AA84-4642-AD61-290C83607E44}">
      <dgm:prSet custT="1"/>
      <dgm:spPr>
        <a:ln>
          <a:solidFill>
            <a:srgbClr val="FFC000"/>
          </a:solidFill>
        </a:ln>
      </dgm:spPr>
      <dgm:t>
        <a:bodyPr/>
        <a:lstStyle/>
        <a:p>
          <a:pPr rtl="0"/>
          <a:r>
            <a:rPr lang="zh-CN" altLang="en-US" sz="1600" dirty="0">
              <a:solidFill>
                <a:srgbClr val="FF0000"/>
              </a:solidFill>
              <a:latin typeface="微软雅黑" panose="020B0503020204020204" pitchFamily="34" charset="-122"/>
              <a:ea typeface="微软雅黑" panose="020B0503020204020204" pitchFamily="34" charset="-122"/>
            </a:rPr>
            <a:t>签名审核</a:t>
          </a:r>
        </a:p>
      </dgm:t>
    </dgm:pt>
    <dgm:pt modelId="{6DB96678-0EAE-4F73-A311-A12E9ABDDD37}" type="parTrans" cxnId="{B372AB7C-B785-4BD9-96CF-877860B3F39D}">
      <dgm:prSet/>
      <dgm:spPr>
        <a:ln>
          <a:solidFill>
            <a:srgbClr val="FFC00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4DF87BF3-2FFB-4ACB-B69B-0B855883E295}" type="sibTrans" cxnId="{B372AB7C-B785-4BD9-96CF-877860B3F39D}">
      <dgm:prSet/>
      <dgm:spPr/>
      <dgm:t>
        <a:bodyPr/>
        <a:lstStyle/>
        <a:p>
          <a:endParaRPr lang="zh-CN" altLang="en-US">
            <a:latin typeface="微软雅黑" panose="020B0503020204020204" pitchFamily="34" charset="-122"/>
            <a:ea typeface="微软雅黑" panose="020B0503020204020204" pitchFamily="34" charset="-122"/>
          </a:endParaRPr>
        </a:p>
      </dgm:t>
    </dgm:pt>
    <dgm:pt modelId="{86FC31F1-36AB-43BE-BA6D-0F7DD37B2F64}">
      <dgm:prSet custT="1"/>
      <dgm:spPr>
        <a:solidFill>
          <a:srgbClr val="00B050"/>
        </a:solidFill>
      </dgm:spPr>
      <dgm:t>
        <a:bodyPr/>
        <a:lstStyle/>
        <a:p>
          <a:pPr rtl="0"/>
          <a:r>
            <a:rPr kumimoji="1" lang="en-US" sz="1600" dirty="0">
              <a:solidFill>
                <a:schemeClr val="tx1"/>
              </a:solidFill>
              <a:latin typeface="微软雅黑" panose="020B0503020204020204" pitchFamily="34" charset="-122"/>
              <a:ea typeface="微软雅黑" panose="020B0503020204020204" pitchFamily="34" charset="-122"/>
            </a:rPr>
            <a:t>CRA</a:t>
          </a:r>
          <a:endParaRPr kumimoji="1" lang="zh-CN" sz="1600" dirty="0">
            <a:solidFill>
              <a:schemeClr val="tx1"/>
            </a:solidFill>
            <a:latin typeface="微软雅黑" panose="020B0503020204020204" pitchFamily="34" charset="-122"/>
            <a:ea typeface="微软雅黑" panose="020B0503020204020204" pitchFamily="34" charset="-122"/>
          </a:endParaRPr>
        </a:p>
      </dgm:t>
    </dgm:pt>
    <dgm:pt modelId="{40D2591C-792B-4D42-A200-DC597A080561}" type="parTrans" cxnId="{AA3EA14C-9CAB-4CB5-8A26-4F8B03A8CB97}">
      <dgm:prSet/>
      <dgm:spPr/>
      <dgm:t>
        <a:bodyPr/>
        <a:lstStyle/>
        <a:p>
          <a:endParaRPr lang="zh-CN" altLang="en-US">
            <a:latin typeface="微软雅黑" panose="020B0503020204020204" pitchFamily="34" charset="-122"/>
            <a:ea typeface="微软雅黑" panose="020B0503020204020204" pitchFamily="34" charset="-122"/>
          </a:endParaRPr>
        </a:p>
      </dgm:t>
    </dgm:pt>
    <dgm:pt modelId="{639F37AB-4829-416D-A063-09AB5900FC6E}" type="sibTrans" cxnId="{AA3EA14C-9CAB-4CB5-8A26-4F8B03A8CB97}">
      <dgm:prSet/>
      <dgm:spPr/>
      <dgm:t>
        <a:bodyPr/>
        <a:lstStyle/>
        <a:p>
          <a:endParaRPr lang="zh-CN" altLang="en-US">
            <a:latin typeface="微软雅黑" panose="020B0503020204020204" pitchFamily="34" charset="-122"/>
            <a:ea typeface="微软雅黑" panose="020B0503020204020204" pitchFamily="34" charset="-122"/>
          </a:endParaRPr>
        </a:p>
      </dgm:t>
    </dgm:pt>
    <dgm:pt modelId="{414F4FE4-B401-4B39-9327-FD02BCD5D610}">
      <dgm:prSet custT="1"/>
      <dgm:spPr>
        <a:ln>
          <a:solidFill>
            <a:srgbClr val="00B050"/>
          </a:solidFill>
        </a:ln>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数据核查</a:t>
          </a:r>
        </a:p>
      </dgm:t>
    </dgm:pt>
    <dgm:pt modelId="{0A86C3BF-EE74-4848-BD02-936C857598B5}" type="parTrans" cxnId="{7C1E2AAF-BFE4-48E1-869F-593AB6CB62DE}">
      <dgm:prSet/>
      <dgm:spPr>
        <a:solidFill>
          <a:srgbClr val="00B050"/>
        </a:solidFill>
        <a:ln>
          <a:solidFill>
            <a:srgbClr val="00B05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A5CD9F76-1E15-405C-9C57-69FD9F872787}" type="sibTrans" cxnId="{7C1E2AAF-BFE4-48E1-869F-593AB6CB62DE}">
      <dgm:prSet/>
      <dgm:spPr/>
      <dgm:t>
        <a:bodyPr/>
        <a:lstStyle/>
        <a:p>
          <a:endParaRPr lang="zh-CN" altLang="en-US">
            <a:latin typeface="微软雅黑" panose="020B0503020204020204" pitchFamily="34" charset="-122"/>
            <a:ea typeface="微软雅黑" panose="020B0503020204020204" pitchFamily="34" charset="-122"/>
          </a:endParaRPr>
        </a:p>
      </dgm:t>
    </dgm:pt>
    <dgm:pt modelId="{0510CAF6-B151-4761-930C-A2972A8A75B0}">
      <dgm:prSet custT="1"/>
      <dgm:spPr>
        <a:ln>
          <a:solidFill>
            <a:srgbClr val="00B050"/>
          </a:solidFill>
        </a:ln>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数据质疑</a:t>
          </a:r>
        </a:p>
      </dgm:t>
    </dgm:pt>
    <dgm:pt modelId="{99376F64-3161-4CB1-82DB-007756FC32BD}" type="parTrans" cxnId="{0CA6A328-34C8-4C86-8488-6E22BA6ECCA5}">
      <dgm:prSet/>
      <dgm:spPr>
        <a:solidFill>
          <a:srgbClr val="00B050"/>
        </a:solidFill>
        <a:ln>
          <a:solidFill>
            <a:srgbClr val="00B05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8A64326B-C2D9-4DC8-A3D8-079A897B593D}" type="sibTrans" cxnId="{0CA6A328-34C8-4C86-8488-6E22BA6ECCA5}">
      <dgm:prSet/>
      <dgm:spPr/>
      <dgm:t>
        <a:bodyPr/>
        <a:lstStyle/>
        <a:p>
          <a:endParaRPr lang="zh-CN" altLang="en-US">
            <a:latin typeface="微软雅黑" panose="020B0503020204020204" pitchFamily="34" charset="-122"/>
            <a:ea typeface="微软雅黑" panose="020B0503020204020204" pitchFamily="34" charset="-122"/>
          </a:endParaRPr>
        </a:p>
      </dgm:t>
    </dgm:pt>
    <dgm:pt modelId="{F56C9D29-4900-4F96-AA1D-E24B5FB83AF2}">
      <dgm:prSet custT="1"/>
      <dgm:spPr>
        <a:ln>
          <a:solidFill>
            <a:srgbClr val="00B050"/>
          </a:solidFill>
        </a:ln>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疑问批复</a:t>
          </a:r>
        </a:p>
      </dgm:t>
    </dgm:pt>
    <dgm:pt modelId="{1277A57F-824C-4351-886F-F725C7655662}" type="parTrans" cxnId="{2B94A22A-B12E-45E3-B1ED-6892D48BB5EB}">
      <dgm:prSet/>
      <dgm:spPr>
        <a:ln>
          <a:solidFill>
            <a:srgbClr val="00B05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CD4EA15D-78C6-4E62-80E5-A7D88116978A}" type="sibTrans" cxnId="{2B94A22A-B12E-45E3-B1ED-6892D48BB5EB}">
      <dgm:prSet/>
      <dgm:spPr/>
      <dgm:t>
        <a:bodyPr/>
        <a:lstStyle/>
        <a:p>
          <a:endParaRPr lang="zh-CN" altLang="en-US">
            <a:latin typeface="微软雅黑" panose="020B0503020204020204" pitchFamily="34" charset="-122"/>
            <a:ea typeface="微软雅黑" panose="020B0503020204020204" pitchFamily="34" charset="-122"/>
          </a:endParaRPr>
        </a:p>
      </dgm:t>
    </dgm:pt>
    <dgm:pt modelId="{BAA98665-3B33-44A8-8E06-AE6F419BE32B}">
      <dgm:prSet custT="1"/>
      <dgm:spPr>
        <a:solidFill>
          <a:srgbClr val="00B0F0"/>
        </a:solidFill>
      </dgm:spPr>
      <dgm:t>
        <a:bodyPr/>
        <a:lstStyle/>
        <a:p>
          <a:pPr rtl="0">
            <a:spcAft>
              <a:spcPts val="0"/>
            </a:spcAft>
          </a:pPr>
          <a:r>
            <a:rPr kumimoji="1" lang="en-US" sz="1600" dirty="0">
              <a:solidFill>
                <a:schemeClr val="tx1"/>
              </a:solidFill>
              <a:latin typeface="微软雅黑" panose="020B0503020204020204" pitchFamily="34" charset="-122"/>
              <a:ea typeface="微软雅黑" panose="020B0503020204020204" pitchFamily="34" charset="-122"/>
            </a:rPr>
            <a:t>D</a:t>
          </a:r>
          <a:r>
            <a:rPr kumimoji="1" lang="en-US" altLang="zh-CN" sz="1600" dirty="0">
              <a:solidFill>
                <a:schemeClr val="tx1"/>
              </a:solidFill>
              <a:latin typeface="微软雅黑" panose="020B0503020204020204" pitchFamily="34" charset="-122"/>
              <a:ea typeface="微软雅黑" panose="020B0503020204020204" pitchFamily="34" charset="-122"/>
            </a:rPr>
            <a:t>M</a:t>
          </a:r>
          <a:endParaRPr kumimoji="1" lang="zh-CN" sz="1600" dirty="0">
            <a:solidFill>
              <a:schemeClr val="tx1"/>
            </a:solidFill>
            <a:latin typeface="微软雅黑" panose="020B0503020204020204" pitchFamily="34" charset="-122"/>
            <a:ea typeface="微软雅黑" panose="020B0503020204020204" pitchFamily="34" charset="-122"/>
          </a:endParaRPr>
        </a:p>
      </dgm:t>
    </dgm:pt>
    <dgm:pt modelId="{3542C7FE-A8AE-42D6-971B-9031798B90BE}" type="parTrans" cxnId="{6AB67ED3-E6B9-4FF2-9DB1-C23A412BA189}">
      <dgm:prSet/>
      <dgm:spPr/>
      <dgm:t>
        <a:bodyPr/>
        <a:lstStyle/>
        <a:p>
          <a:endParaRPr lang="zh-CN" altLang="en-US">
            <a:latin typeface="微软雅黑" panose="020B0503020204020204" pitchFamily="34" charset="-122"/>
            <a:ea typeface="微软雅黑" panose="020B0503020204020204" pitchFamily="34" charset="-122"/>
          </a:endParaRPr>
        </a:p>
      </dgm:t>
    </dgm:pt>
    <dgm:pt modelId="{0522FD1C-1B99-42F4-A5C8-9CFD682C12E9}" type="sibTrans" cxnId="{6AB67ED3-E6B9-4FF2-9DB1-C23A412BA189}">
      <dgm:prSet/>
      <dgm:spPr/>
      <dgm:t>
        <a:bodyPr/>
        <a:lstStyle/>
        <a:p>
          <a:endParaRPr lang="zh-CN" altLang="en-US">
            <a:latin typeface="微软雅黑" panose="020B0503020204020204" pitchFamily="34" charset="-122"/>
            <a:ea typeface="微软雅黑" panose="020B0503020204020204" pitchFamily="34" charset="-122"/>
          </a:endParaRPr>
        </a:p>
      </dgm:t>
    </dgm:pt>
    <dgm:pt modelId="{44BEB563-0364-4EA1-B3F3-FEE711CB7B1F}">
      <dgm:prSet custT="1"/>
      <dgm:spPr>
        <a:ln>
          <a:solidFill>
            <a:srgbClr val="00B0F0"/>
          </a:solidFill>
        </a:ln>
      </dgm:spPr>
      <dgm:t>
        <a:bodyPr/>
        <a:lstStyle/>
        <a:p>
          <a:pPr rtl="0">
            <a:spcAft>
              <a:spcPts val="0"/>
            </a:spcAft>
          </a:pPr>
          <a:r>
            <a:rPr kumimoji="1" lang="zh-CN" altLang="en-US" sz="1600" dirty="0">
              <a:solidFill>
                <a:schemeClr val="tx1"/>
              </a:solidFill>
              <a:latin typeface="微软雅黑" panose="020B0503020204020204" pitchFamily="34" charset="-122"/>
              <a:ea typeface="微软雅黑" panose="020B0503020204020204" pitchFamily="34" charset="-122"/>
            </a:rPr>
            <a:t>数据质疑</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2D8E24C8-0B27-49BA-8913-FF044EBB3389}" type="parTrans" cxnId="{0EABC2F9-56FA-4EFA-8C3F-6027A2C6F61C}">
      <dgm:prSet/>
      <dgm:spPr>
        <a:ln>
          <a:solidFill>
            <a:srgbClr val="00B0F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7D21A1E2-7FB2-418F-BCC6-63D517E4592C}" type="sibTrans" cxnId="{0EABC2F9-56FA-4EFA-8C3F-6027A2C6F61C}">
      <dgm:prSet/>
      <dgm:spPr/>
      <dgm:t>
        <a:bodyPr/>
        <a:lstStyle/>
        <a:p>
          <a:endParaRPr lang="zh-CN" altLang="en-US">
            <a:latin typeface="微软雅黑" panose="020B0503020204020204" pitchFamily="34" charset="-122"/>
            <a:ea typeface="微软雅黑" panose="020B0503020204020204" pitchFamily="34" charset="-122"/>
          </a:endParaRPr>
        </a:p>
      </dgm:t>
    </dgm:pt>
    <dgm:pt modelId="{B9A3A2A9-1128-47A3-AE61-CDE685B104E1}">
      <dgm:prSet custT="1"/>
      <dgm:spPr>
        <a:ln>
          <a:solidFill>
            <a:srgbClr val="00B0F0"/>
          </a:solidFill>
        </a:ln>
      </dgm:spPr>
      <dgm:t>
        <a:bodyPr/>
        <a:lstStyle/>
        <a:p>
          <a:pPr rtl="0"/>
          <a:r>
            <a:rPr kumimoji="1" lang="zh-CN" altLang="en-US" sz="1600" dirty="0">
              <a:solidFill>
                <a:schemeClr val="tx1"/>
              </a:solidFill>
              <a:latin typeface="微软雅黑" panose="020B0503020204020204" pitchFamily="34" charset="-122"/>
              <a:ea typeface="微软雅黑" panose="020B0503020204020204" pitchFamily="34" charset="-122"/>
            </a:rPr>
            <a:t>疑问批复</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9F301EAA-D2D7-4EF9-99ED-C7168822BD11}" type="parTrans" cxnId="{5AA9870A-2C20-478B-9C5A-45EDDD028FDE}">
      <dgm:prSet/>
      <dgm:spPr>
        <a:ln>
          <a:solidFill>
            <a:srgbClr val="00B0F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6726FB41-0E5C-45C0-94A6-70D41F55A643}" type="sibTrans" cxnId="{5AA9870A-2C20-478B-9C5A-45EDDD028FDE}">
      <dgm:prSet/>
      <dgm:spPr/>
      <dgm:t>
        <a:bodyPr/>
        <a:lstStyle/>
        <a:p>
          <a:endParaRPr lang="zh-CN" altLang="en-US">
            <a:latin typeface="微软雅黑" panose="020B0503020204020204" pitchFamily="34" charset="-122"/>
            <a:ea typeface="微软雅黑" panose="020B0503020204020204" pitchFamily="34" charset="-122"/>
          </a:endParaRPr>
        </a:p>
      </dgm:t>
    </dgm:pt>
    <dgm:pt modelId="{75669E0A-B023-4701-ACE9-4A2DBD6E9557}">
      <dgm:prSet custT="1"/>
      <dgm:spPr>
        <a:ln>
          <a:solidFill>
            <a:srgbClr val="00B0F0"/>
          </a:solidFill>
        </a:ln>
      </dgm:spPr>
      <dgm:t>
        <a:bodyPr/>
        <a:lstStyle/>
        <a:p>
          <a:pPr rtl="0"/>
          <a:r>
            <a:rPr kumimoji="1" lang="zh-CN" altLang="en-US" sz="1600" dirty="0">
              <a:solidFill>
                <a:schemeClr val="tx1"/>
              </a:solidFill>
              <a:latin typeface="微软雅黑" panose="020B0503020204020204" pitchFamily="34" charset="-122"/>
              <a:ea typeface="微软雅黑" panose="020B0503020204020204" pitchFamily="34" charset="-122"/>
            </a:rPr>
            <a:t>数据</a:t>
          </a:r>
          <a:r>
            <a:rPr kumimoji="1" lang="zh-CN" altLang="en-US" sz="1600" dirty="0" smtClean="0">
              <a:solidFill>
                <a:schemeClr val="tx1"/>
              </a:solidFill>
              <a:latin typeface="微软雅黑" panose="020B0503020204020204" pitchFamily="34" charset="-122"/>
              <a:ea typeface="微软雅黑" panose="020B0503020204020204" pitchFamily="34" charset="-122"/>
            </a:rPr>
            <a:t>冻结</a:t>
          </a:r>
          <a:endParaRPr kumimoji="1" lang="en-US" altLang="zh-CN" sz="1600" smtClean="0">
            <a:solidFill>
              <a:schemeClr val="tx1"/>
            </a:solidFill>
            <a:latin typeface="微软雅黑" panose="020B0503020204020204" pitchFamily="34" charset="-122"/>
            <a:ea typeface="微软雅黑" panose="020B0503020204020204" pitchFamily="34" charset="-122"/>
          </a:endParaRPr>
        </a:p>
        <a:p>
          <a:pPr rtl="0"/>
          <a:r>
            <a:rPr kumimoji="1" lang="zh-CN" altLang="en-US" sz="1600" smtClean="0">
              <a:solidFill>
                <a:schemeClr val="tx1"/>
              </a:solidFill>
              <a:latin typeface="微软雅黑" panose="020B0503020204020204" pitchFamily="34" charset="-122"/>
              <a:ea typeface="微软雅黑" panose="020B0503020204020204" pitchFamily="34" charset="-122"/>
            </a:rPr>
            <a:t>数据</a:t>
          </a:r>
          <a:r>
            <a:rPr kumimoji="1" lang="zh-CN" altLang="en-US" sz="1600" dirty="0">
              <a:solidFill>
                <a:schemeClr val="tx1"/>
              </a:solidFill>
              <a:latin typeface="微软雅黑" panose="020B0503020204020204" pitchFamily="34" charset="-122"/>
              <a:ea typeface="微软雅黑" panose="020B0503020204020204" pitchFamily="34" charset="-122"/>
            </a:rPr>
            <a:t>锁定</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8BF51AF6-4828-4637-8756-3DC06102081E}" type="parTrans" cxnId="{B0335215-4C5E-46FB-BF30-9F476CBAA7DA}">
      <dgm:prSet/>
      <dgm:spPr>
        <a:ln>
          <a:solidFill>
            <a:srgbClr val="00B0F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D91C342D-83BC-49DF-9764-6B808DF824A2}" type="sibTrans" cxnId="{B0335215-4C5E-46FB-BF30-9F476CBAA7DA}">
      <dgm:prSet/>
      <dgm:spPr/>
      <dgm:t>
        <a:bodyPr/>
        <a:lstStyle/>
        <a:p>
          <a:endParaRPr lang="zh-CN" altLang="en-US">
            <a:latin typeface="微软雅黑" panose="020B0503020204020204" pitchFamily="34" charset="-122"/>
            <a:ea typeface="微软雅黑" panose="020B0503020204020204" pitchFamily="34" charset="-122"/>
          </a:endParaRPr>
        </a:p>
      </dgm:t>
    </dgm:pt>
    <dgm:pt modelId="{D4EF06F8-AC9A-40F4-97B3-4D20BF154AAB}">
      <dgm:prSet custT="1"/>
      <dgm:spPr>
        <a:ln>
          <a:noFill/>
        </a:ln>
      </dgm:spPr>
      <dgm:t>
        <a:bodyPr/>
        <a:lstStyle/>
        <a:p>
          <a:pPr rtl="0">
            <a:spcAft>
              <a:spcPts val="0"/>
            </a:spcAft>
          </a:pPr>
          <a:r>
            <a:rPr kumimoji="1" lang="en-US" altLang="zh-CN" sz="1600" dirty="0">
              <a:solidFill>
                <a:schemeClr val="tx1"/>
              </a:solidFill>
              <a:latin typeface="微软雅黑" panose="020B0503020204020204" pitchFamily="34" charset="-122"/>
              <a:ea typeface="微软雅黑" panose="020B0503020204020204" pitchFamily="34" charset="-122"/>
            </a:rPr>
            <a:t>MR</a:t>
          </a:r>
          <a:endParaRPr kumimoji="1" lang="zh-CN" altLang="en-US" sz="1600" dirty="0">
            <a:solidFill>
              <a:schemeClr val="tx1"/>
            </a:solidFill>
            <a:latin typeface="微软雅黑" panose="020B0503020204020204" pitchFamily="34" charset="-122"/>
            <a:ea typeface="微软雅黑" panose="020B0503020204020204" pitchFamily="34" charset="-122"/>
          </a:endParaRPr>
        </a:p>
      </dgm:t>
    </dgm:pt>
    <dgm:pt modelId="{874465DF-1091-4E42-BE8E-71238F5D1313}" type="parTrans" cxnId="{AAFA131C-FEB5-4F2A-B372-90385E5B5ED6}">
      <dgm:prSet/>
      <dgm:spPr>
        <a:ln>
          <a:solidFill>
            <a:srgbClr val="92D050"/>
          </a:solidFill>
        </a:ln>
      </dgm:spPr>
      <dgm:t>
        <a:bodyPr/>
        <a:lstStyle/>
        <a:p>
          <a:endParaRPr lang="zh-CN" altLang="en-US">
            <a:latin typeface="微软雅黑" panose="020B0503020204020204" pitchFamily="34" charset="-122"/>
            <a:ea typeface="微软雅黑" panose="020B0503020204020204" pitchFamily="34" charset="-122"/>
          </a:endParaRPr>
        </a:p>
      </dgm:t>
    </dgm:pt>
    <dgm:pt modelId="{17EBCB5B-6E37-40F8-A361-84E9A9EDA8A4}" type="sibTrans" cxnId="{AAFA131C-FEB5-4F2A-B372-90385E5B5ED6}">
      <dgm:prSet/>
      <dgm:spPr/>
      <dgm:t>
        <a:bodyPr/>
        <a:lstStyle/>
        <a:p>
          <a:endParaRPr lang="zh-CN" altLang="en-US">
            <a:latin typeface="微软雅黑" panose="020B0503020204020204" pitchFamily="34" charset="-122"/>
            <a:ea typeface="微软雅黑" panose="020B0503020204020204" pitchFamily="34" charset="-122"/>
          </a:endParaRPr>
        </a:p>
      </dgm:t>
    </dgm:pt>
    <dgm:pt modelId="{C99CC9F5-73D5-4B11-9EA2-40651C333444}">
      <dgm:prSet custT="1"/>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数据质疑</a:t>
          </a:r>
          <a:endParaRPr lang="zh-CN" altLang="en-US" sz="1600" dirty="0"/>
        </a:p>
      </dgm:t>
    </dgm:pt>
    <dgm:pt modelId="{B66ADD7B-38E3-4692-8154-4E2F16447CB5}" type="parTrans" cxnId="{7B7B3472-9D33-4CE2-BBBC-DB8082AE1E1B}">
      <dgm:prSet/>
      <dgm:spPr/>
      <dgm:t>
        <a:bodyPr/>
        <a:lstStyle/>
        <a:p>
          <a:endParaRPr lang="zh-CN" altLang="en-US"/>
        </a:p>
      </dgm:t>
    </dgm:pt>
    <dgm:pt modelId="{1221F011-2CA0-4592-A275-7781B9921647}" type="sibTrans" cxnId="{7B7B3472-9D33-4CE2-BBBC-DB8082AE1E1B}">
      <dgm:prSet/>
      <dgm:spPr/>
      <dgm:t>
        <a:bodyPr/>
        <a:lstStyle/>
        <a:p>
          <a:endParaRPr lang="zh-CN" altLang="en-US"/>
        </a:p>
      </dgm:t>
    </dgm:pt>
    <dgm:pt modelId="{19EB7DC2-239F-4B02-A35C-8A11A25A4558}">
      <dgm:prSet custT="1"/>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疑问批复</a:t>
          </a:r>
          <a:endParaRPr lang="zh-CN" altLang="en-US" sz="1600" dirty="0"/>
        </a:p>
      </dgm:t>
    </dgm:pt>
    <dgm:pt modelId="{F0D35C7F-63C3-446C-950E-90C1D6A7D1B9}" type="parTrans" cxnId="{71339FC4-22FF-411D-B37C-8BCA3E5F9E6A}">
      <dgm:prSet/>
      <dgm:spPr/>
      <dgm:t>
        <a:bodyPr/>
        <a:lstStyle/>
        <a:p>
          <a:endParaRPr lang="zh-CN" altLang="en-US"/>
        </a:p>
      </dgm:t>
    </dgm:pt>
    <dgm:pt modelId="{C14B435A-C887-43DB-9F30-77368EB0E863}" type="sibTrans" cxnId="{71339FC4-22FF-411D-B37C-8BCA3E5F9E6A}">
      <dgm:prSet/>
      <dgm:spPr/>
      <dgm:t>
        <a:bodyPr/>
        <a:lstStyle/>
        <a:p>
          <a:endParaRPr lang="zh-CN" altLang="en-US"/>
        </a:p>
      </dgm:t>
    </dgm:pt>
    <dgm:pt modelId="{EC0E6713-73F2-439A-A346-7ED5B179CC89}">
      <dgm:prSet custT="1"/>
      <dgm:spPr/>
      <dgm:t>
        <a:bodyPr/>
        <a:lstStyle/>
        <a:p>
          <a:pPr rtl="0"/>
          <a:r>
            <a:rPr lang="zh-CN" altLang="en-US" sz="1600" dirty="0">
              <a:solidFill>
                <a:schemeClr val="tx1"/>
              </a:solidFill>
              <a:latin typeface="微软雅黑" panose="020B0503020204020204" pitchFamily="34" charset="-122"/>
              <a:ea typeface="微软雅黑" panose="020B0503020204020204" pitchFamily="34" charset="-122"/>
            </a:rPr>
            <a:t>问题注释</a:t>
          </a:r>
          <a:endParaRPr lang="zh-CN" altLang="en-US" sz="1600" dirty="0"/>
        </a:p>
      </dgm:t>
    </dgm:pt>
    <dgm:pt modelId="{B0B531DD-E702-4E91-8F8D-4EE8AE4F4C32}" type="parTrans" cxnId="{F8BC7986-06BC-4364-950A-41B4DEB0525C}">
      <dgm:prSet/>
      <dgm:spPr/>
      <dgm:t>
        <a:bodyPr/>
        <a:lstStyle/>
        <a:p>
          <a:endParaRPr lang="zh-CN" altLang="en-US"/>
        </a:p>
      </dgm:t>
    </dgm:pt>
    <dgm:pt modelId="{6C09CB19-995C-454B-A886-16266AC6FCCA}" type="sibTrans" cxnId="{F8BC7986-06BC-4364-950A-41B4DEB0525C}">
      <dgm:prSet/>
      <dgm:spPr/>
      <dgm:t>
        <a:bodyPr/>
        <a:lstStyle/>
        <a:p>
          <a:endParaRPr lang="zh-CN" altLang="en-US"/>
        </a:p>
      </dgm:t>
    </dgm:pt>
    <dgm:pt modelId="{21DF72D2-197E-4026-BCC9-3D1F274BF123}" type="pres">
      <dgm:prSet presAssocID="{698B7FE6-D74D-4837-B836-8FCBAC695F2A}" presName="diagram" presStyleCnt="0">
        <dgm:presLayoutVars>
          <dgm:chPref val="1"/>
          <dgm:dir/>
          <dgm:animOne val="branch"/>
          <dgm:animLvl val="lvl"/>
          <dgm:resizeHandles/>
        </dgm:presLayoutVars>
      </dgm:prSet>
      <dgm:spPr/>
      <dgm:t>
        <a:bodyPr/>
        <a:lstStyle/>
        <a:p>
          <a:endParaRPr lang="zh-CN" altLang="en-US"/>
        </a:p>
      </dgm:t>
    </dgm:pt>
    <dgm:pt modelId="{3964A40A-4A3A-4D0C-B6CC-E13D5D3544B3}" type="pres">
      <dgm:prSet presAssocID="{99175EA5-9077-4DB7-9237-B62120DDE74E}" presName="root" presStyleCnt="0"/>
      <dgm:spPr/>
    </dgm:pt>
    <dgm:pt modelId="{16F09F10-5EF1-4EE4-A77B-228518164D41}" type="pres">
      <dgm:prSet presAssocID="{99175EA5-9077-4DB7-9237-B62120DDE74E}" presName="rootComposite" presStyleCnt="0"/>
      <dgm:spPr/>
    </dgm:pt>
    <dgm:pt modelId="{E26F6A9D-FB6D-4CEE-930B-88EC15191A8F}" type="pres">
      <dgm:prSet presAssocID="{99175EA5-9077-4DB7-9237-B62120DDE74E}" presName="rootText" presStyleLbl="node1" presStyleIdx="0" presStyleCnt="4" custLinFactNeighborX="-216" custLinFactNeighborY="-2770"/>
      <dgm:spPr/>
      <dgm:t>
        <a:bodyPr/>
        <a:lstStyle/>
        <a:p>
          <a:endParaRPr lang="zh-CN" altLang="en-US"/>
        </a:p>
      </dgm:t>
    </dgm:pt>
    <dgm:pt modelId="{485BE18A-9C66-47F8-B86E-270EF546E097}" type="pres">
      <dgm:prSet presAssocID="{99175EA5-9077-4DB7-9237-B62120DDE74E}" presName="rootConnector" presStyleLbl="node1" presStyleIdx="0" presStyleCnt="4"/>
      <dgm:spPr/>
      <dgm:t>
        <a:bodyPr/>
        <a:lstStyle/>
        <a:p>
          <a:endParaRPr lang="zh-CN" altLang="en-US"/>
        </a:p>
      </dgm:t>
    </dgm:pt>
    <dgm:pt modelId="{5709FDF1-862E-4F2A-8E47-71C6AEDA88F2}" type="pres">
      <dgm:prSet presAssocID="{99175EA5-9077-4DB7-9237-B62120DDE74E}" presName="childShape" presStyleCnt="0"/>
      <dgm:spPr/>
    </dgm:pt>
    <dgm:pt modelId="{94F4243E-83A1-4026-9429-95AA9273E1DB}" type="pres">
      <dgm:prSet presAssocID="{6869A69F-73D7-49F9-BE71-2B3E9D4853CB}" presName="Name13" presStyleLbl="parChTrans1D2" presStyleIdx="0" presStyleCnt="12"/>
      <dgm:spPr/>
      <dgm:t>
        <a:bodyPr/>
        <a:lstStyle/>
        <a:p>
          <a:endParaRPr lang="zh-CN" altLang="en-US"/>
        </a:p>
      </dgm:t>
    </dgm:pt>
    <dgm:pt modelId="{E411DA71-A82F-44E7-AAE5-A9724E27150A}" type="pres">
      <dgm:prSet presAssocID="{13009ED5-41DB-4368-9F9B-4942DFC04640}" presName="childText" presStyleLbl="bgAcc1" presStyleIdx="0" presStyleCnt="12">
        <dgm:presLayoutVars>
          <dgm:bulletEnabled val="1"/>
        </dgm:presLayoutVars>
      </dgm:prSet>
      <dgm:spPr/>
      <dgm:t>
        <a:bodyPr/>
        <a:lstStyle/>
        <a:p>
          <a:endParaRPr lang="zh-CN" altLang="en-US"/>
        </a:p>
      </dgm:t>
    </dgm:pt>
    <dgm:pt modelId="{F4EBA21B-92FC-42B8-B1B6-ABDEF0161888}" type="pres">
      <dgm:prSet presAssocID="{C8515DA4-ABF7-4A57-ACDD-C6AD3ECE0A70}" presName="Name13" presStyleLbl="parChTrans1D2" presStyleIdx="1" presStyleCnt="12"/>
      <dgm:spPr/>
      <dgm:t>
        <a:bodyPr/>
        <a:lstStyle/>
        <a:p>
          <a:endParaRPr lang="zh-CN" altLang="en-US"/>
        </a:p>
      </dgm:t>
    </dgm:pt>
    <dgm:pt modelId="{C8355549-070C-4F3E-9922-818BF4C7AA1B}" type="pres">
      <dgm:prSet presAssocID="{3417D62F-F29B-471A-8380-BAC17975E4C6}" presName="childText" presStyleLbl="bgAcc1" presStyleIdx="1" presStyleCnt="12" custLinFactNeighborX="626" custLinFactNeighborY="-1656">
        <dgm:presLayoutVars>
          <dgm:bulletEnabled val="1"/>
        </dgm:presLayoutVars>
      </dgm:prSet>
      <dgm:spPr/>
      <dgm:t>
        <a:bodyPr/>
        <a:lstStyle/>
        <a:p>
          <a:endParaRPr lang="zh-CN" altLang="en-US"/>
        </a:p>
      </dgm:t>
    </dgm:pt>
    <dgm:pt modelId="{2465E16C-3DC2-4065-A3E6-20C8DF7F5D13}" type="pres">
      <dgm:prSet presAssocID="{6DB96678-0EAE-4F73-A311-A12E9ABDDD37}" presName="Name13" presStyleLbl="parChTrans1D2" presStyleIdx="2" presStyleCnt="12"/>
      <dgm:spPr/>
      <dgm:t>
        <a:bodyPr/>
        <a:lstStyle/>
        <a:p>
          <a:endParaRPr lang="zh-CN" altLang="en-US"/>
        </a:p>
      </dgm:t>
    </dgm:pt>
    <dgm:pt modelId="{482FA559-2FC7-4A99-A215-AB58CA8350FD}" type="pres">
      <dgm:prSet presAssocID="{C4669DCC-AA84-4642-AD61-290C83607E44}" presName="childText" presStyleLbl="bgAcc1" presStyleIdx="2" presStyleCnt="12">
        <dgm:presLayoutVars>
          <dgm:bulletEnabled val="1"/>
        </dgm:presLayoutVars>
      </dgm:prSet>
      <dgm:spPr/>
      <dgm:t>
        <a:bodyPr/>
        <a:lstStyle/>
        <a:p>
          <a:endParaRPr lang="zh-CN" altLang="en-US"/>
        </a:p>
      </dgm:t>
    </dgm:pt>
    <dgm:pt modelId="{962B9C5C-4304-4FFB-AE4D-0913B6F663D1}" type="pres">
      <dgm:prSet presAssocID="{86FC31F1-36AB-43BE-BA6D-0F7DD37B2F64}" presName="root" presStyleCnt="0"/>
      <dgm:spPr/>
    </dgm:pt>
    <dgm:pt modelId="{D602E5F1-CECC-44F2-8320-99BD30AFF77F}" type="pres">
      <dgm:prSet presAssocID="{86FC31F1-36AB-43BE-BA6D-0F7DD37B2F64}" presName="rootComposite" presStyleCnt="0"/>
      <dgm:spPr/>
    </dgm:pt>
    <dgm:pt modelId="{DF13AEC3-52EC-4E9E-993D-E0818B0729BD}" type="pres">
      <dgm:prSet presAssocID="{86FC31F1-36AB-43BE-BA6D-0F7DD37B2F64}" presName="rootText" presStyleLbl="node1" presStyleIdx="1" presStyleCnt="4" custLinFactNeighborX="-136" custLinFactNeighborY="-2770"/>
      <dgm:spPr/>
      <dgm:t>
        <a:bodyPr/>
        <a:lstStyle/>
        <a:p>
          <a:endParaRPr lang="zh-CN" altLang="en-US"/>
        </a:p>
      </dgm:t>
    </dgm:pt>
    <dgm:pt modelId="{0DFC4113-BC41-440D-8D4C-D3F84FB7C589}" type="pres">
      <dgm:prSet presAssocID="{86FC31F1-36AB-43BE-BA6D-0F7DD37B2F64}" presName="rootConnector" presStyleLbl="node1" presStyleIdx="1" presStyleCnt="4"/>
      <dgm:spPr/>
      <dgm:t>
        <a:bodyPr/>
        <a:lstStyle/>
        <a:p>
          <a:endParaRPr lang="zh-CN" altLang="en-US"/>
        </a:p>
      </dgm:t>
    </dgm:pt>
    <dgm:pt modelId="{3840C867-67BA-46AE-BFAE-6272BD4A551B}" type="pres">
      <dgm:prSet presAssocID="{86FC31F1-36AB-43BE-BA6D-0F7DD37B2F64}" presName="childShape" presStyleCnt="0"/>
      <dgm:spPr/>
    </dgm:pt>
    <dgm:pt modelId="{66D0F4A0-4E42-4A62-9FD3-A0E317F21509}" type="pres">
      <dgm:prSet presAssocID="{0A86C3BF-EE74-4848-BD02-936C857598B5}" presName="Name13" presStyleLbl="parChTrans1D2" presStyleIdx="3" presStyleCnt="12"/>
      <dgm:spPr/>
      <dgm:t>
        <a:bodyPr/>
        <a:lstStyle/>
        <a:p>
          <a:endParaRPr lang="zh-CN" altLang="en-US"/>
        </a:p>
      </dgm:t>
    </dgm:pt>
    <dgm:pt modelId="{29A3F9B9-1E47-42D1-AADD-D310F2A27735}" type="pres">
      <dgm:prSet presAssocID="{414F4FE4-B401-4B39-9327-FD02BCD5D610}" presName="childText" presStyleLbl="bgAcc1" presStyleIdx="3" presStyleCnt="12">
        <dgm:presLayoutVars>
          <dgm:bulletEnabled val="1"/>
        </dgm:presLayoutVars>
      </dgm:prSet>
      <dgm:spPr/>
      <dgm:t>
        <a:bodyPr/>
        <a:lstStyle/>
        <a:p>
          <a:endParaRPr lang="zh-CN" altLang="en-US"/>
        </a:p>
      </dgm:t>
    </dgm:pt>
    <dgm:pt modelId="{5FB08A5B-1A3C-4DE6-8DD3-836EDD4EDD53}" type="pres">
      <dgm:prSet presAssocID="{99376F64-3161-4CB1-82DB-007756FC32BD}" presName="Name13" presStyleLbl="parChTrans1D2" presStyleIdx="4" presStyleCnt="12"/>
      <dgm:spPr/>
      <dgm:t>
        <a:bodyPr/>
        <a:lstStyle/>
        <a:p>
          <a:endParaRPr lang="zh-CN" altLang="en-US"/>
        </a:p>
      </dgm:t>
    </dgm:pt>
    <dgm:pt modelId="{71E2EB0D-553C-4861-8C5D-C258F872D566}" type="pres">
      <dgm:prSet presAssocID="{0510CAF6-B151-4761-930C-A2972A8A75B0}" presName="childText" presStyleLbl="bgAcc1" presStyleIdx="4" presStyleCnt="12">
        <dgm:presLayoutVars>
          <dgm:bulletEnabled val="1"/>
        </dgm:presLayoutVars>
      </dgm:prSet>
      <dgm:spPr/>
      <dgm:t>
        <a:bodyPr/>
        <a:lstStyle/>
        <a:p>
          <a:endParaRPr lang="zh-CN" altLang="en-US"/>
        </a:p>
      </dgm:t>
    </dgm:pt>
    <dgm:pt modelId="{A5A9D5ED-6926-4264-9CFB-2FBB79F4BDFA}" type="pres">
      <dgm:prSet presAssocID="{1277A57F-824C-4351-886F-F725C7655662}" presName="Name13" presStyleLbl="parChTrans1D2" presStyleIdx="5" presStyleCnt="12"/>
      <dgm:spPr/>
      <dgm:t>
        <a:bodyPr/>
        <a:lstStyle/>
        <a:p>
          <a:endParaRPr lang="zh-CN" altLang="en-US"/>
        </a:p>
      </dgm:t>
    </dgm:pt>
    <dgm:pt modelId="{0F5DC40B-0002-481E-ADF1-C8061AEF2213}" type="pres">
      <dgm:prSet presAssocID="{F56C9D29-4900-4F96-AA1D-E24B5FB83AF2}" presName="childText" presStyleLbl="bgAcc1" presStyleIdx="5" presStyleCnt="12">
        <dgm:presLayoutVars>
          <dgm:bulletEnabled val="1"/>
        </dgm:presLayoutVars>
      </dgm:prSet>
      <dgm:spPr/>
      <dgm:t>
        <a:bodyPr/>
        <a:lstStyle/>
        <a:p>
          <a:endParaRPr lang="zh-CN" altLang="en-US"/>
        </a:p>
      </dgm:t>
    </dgm:pt>
    <dgm:pt modelId="{15351E91-6ADC-43A1-B9C8-D83198BEE77A}" type="pres">
      <dgm:prSet presAssocID="{BAA98665-3B33-44A8-8E06-AE6F419BE32B}" presName="root" presStyleCnt="0"/>
      <dgm:spPr/>
    </dgm:pt>
    <dgm:pt modelId="{3326CE90-985C-47C9-A0D1-F198AE75940D}" type="pres">
      <dgm:prSet presAssocID="{BAA98665-3B33-44A8-8E06-AE6F419BE32B}" presName="rootComposite" presStyleCnt="0"/>
      <dgm:spPr/>
    </dgm:pt>
    <dgm:pt modelId="{FC977E49-1A5A-4E3D-9079-C3073B629F78}" type="pres">
      <dgm:prSet presAssocID="{BAA98665-3B33-44A8-8E06-AE6F419BE32B}" presName="rootText" presStyleLbl="node1" presStyleIdx="2" presStyleCnt="4" custLinFactNeighborX="-4162"/>
      <dgm:spPr/>
      <dgm:t>
        <a:bodyPr/>
        <a:lstStyle/>
        <a:p>
          <a:endParaRPr lang="zh-CN" altLang="en-US"/>
        </a:p>
      </dgm:t>
    </dgm:pt>
    <dgm:pt modelId="{3D4A4471-3426-4819-990E-6C90E3E32191}" type="pres">
      <dgm:prSet presAssocID="{BAA98665-3B33-44A8-8E06-AE6F419BE32B}" presName="rootConnector" presStyleLbl="node1" presStyleIdx="2" presStyleCnt="4"/>
      <dgm:spPr/>
      <dgm:t>
        <a:bodyPr/>
        <a:lstStyle/>
        <a:p>
          <a:endParaRPr lang="zh-CN" altLang="en-US"/>
        </a:p>
      </dgm:t>
    </dgm:pt>
    <dgm:pt modelId="{9F6EA127-494E-49AF-828B-28A61BAEE503}" type="pres">
      <dgm:prSet presAssocID="{BAA98665-3B33-44A8-8E06-AE6F419BE32B}" presName="childShape" presStyleCnt="0"/>
      <dgm:spPr/>
    </dgm:pt>
    <dgm:pt modelId="{C57976BC-CBE5-4404-B3AB-C2708F2778F2}" type="pres">
      <dgm:prSet presAssocID="{2D8E24C8-0B27-49BA-8913-FF044EBB3389}" presName="Name13" presStyleLbl="parChTrans1D2" presStyleIdx="6" presStyleCnt="12"/>
      <dgm:spPr/>
      <dgm:t>
        <a:bodyPr/>
        <a:lstStyle/>
        <a:p>
          <a:endParaRPr lang="zh-CN" altLang="en-US"/>
        </a:p>
      </dgm:t>
    </dgm:pt>
    <dgm:pt modelId="{B2AF7998-E562-40B2-9841-FF6BB4721F07}" type="pres">
      <dgm:prSet presAssocID="{44BEB563-0364-4EA1-B3F3-FEE711CB7B1F}" presName="childText" presStyleLbl="bgAcc1" presStyleIdx="6" presStyleCnt="12" custLinFactNeighborX="-5203">
        <dgm:presLayoutVars>
          <dgm:bulletEnabled val="1"/>
        </dgm:presLayoutVars>
      </dgm:prSet>
      <dgm:spPr/>
      <dgm:t>
        <a:bodyPr/>
        <a:lstStyle/>
        <a:p>
          <a:endParaRPr lang="zh-CN" altLang="en-US"/>
        </a:p>
      </dgm:t>
    </dgm:pt>
    <dgm:pt modelId="{51AC655E-0256-4855-BD89-2E22D205828B}" type="pres">
      <dgm:prSet presAssocID="{9F301EAA-D2D7-4EF9-99ED-C7168822BD11}" presName="Name13" presStyleLbl="parChTrans1D2" presStyleIdx="7" presStyleCnt="12"/>
      <dgm:spPr/>
      <dgm:t>
        <a:bodyPr/>
        <a:lstStyle/>
        <a:p>
          <a:endParaRPr lang="zh-CN" altLang="en-US"/>
        </a:p>
      </dgm:t>
    </dgm:pt>
    <dgm:pt modelId="{57455C66-7605-4050-B904-E5B76D4BF4E4}" type="pres">
      <dgm:prSet presAssocID="{B9A3A2A9-1128-47A3-AE61-CDE685B104E1}" presName="childText" presStyleLbl="bgAcc1" presStyleIdx="7" presStyleCnt="12" custLinFactNeighborX="-5203">
        <dgm:presLayoutVars>
          <dgm:bulletEnabled val="1"/>
        </dgm:presLayoutVars>
      </dgm:prSet>
      <dgm:spPr/>
      <dgm:t>
        <a:bodyPr/>
        <a:lstStyle/>
        <a:p>
          <a:endParaRPr lang="zh-CN" altLang="en-US"/>
        </a:p>
      </dgm:t>
    </dgm:pt>
    <dgm:pt modelId="{58C8852A-EE30-4077-815F-7AF6C576397F}" type="pres">
      <dgm:prSet presAssocID="{8BF51AF6-4828-4637-8756-3DC06102081E}" presName="Name13" presStyleLbl="parChTrans1D2" presStyleIdx="8" presStyleCnt="12"/>
      <dgm:spPr/>
      <dgm:t>
        <a:bodyPr/>
        <a:lstStyle/>
        <a:p>
          <a:endParaRPr lang="zh-CN" altLang="en-US"/>
        </a:p>
      </dgm:t>
    </dgm:pt>
    <dgm:pt modelId="{15BD971D-F08B-4DAD-9602-FBADE171CB59}" type="pres">
      <dgm:prSet presAssocID="{75669E0A-B023-4701-ACE9-4A2DBD6E9557}" presName="childText" presStyleLbl="bgAcc1" presStyleIdx="8" presStyleCnt="12" custLinFactNeighborX="-5203">
        <dgm:presLayoutVars>
          <dgm:bulletEnabled val="1"/>
        </dgm:presLayoutVars>
      </dgm:prSet>
      <dgm:spPr/>
      <dgm:t>
        <a:bodyPr/>
        <a:lstStyle/>
        <a:p>
          <a:endParaRPr lang="zh-CN" altLang="en-US"/>
        </a:p>
      </dgm:t>
    </dgm:pt>
    <dgm:pt modelId="{19C4AF7F-895D-43F4-BDB6-DDA91D80A35A}" type="pres">
      <dgm:prSet presAssocID="{D4EF06F8-AC9A-40F4-97B3-4D20BF154AAB}" presName="root" presStyleCnt="0"/>
      <dgm:spPr/>
    </dgm:pt>
    <dgm:pt modelId="{E2076794-88BE-490E-9D88-62177902CEAF}" type="pres">
      <dgm:prSet presAssocID="{D4EF06F8-AC9A-40F4-97B3-4D20BF154AAB}" presName="rootComposite" presStyleCnt="0"/>
      <dgm:spPr/>
    </dgm:pt>
    <dgm:pt modelId="{7B68FD49-AAEC-4D1C-A3DD-BE495C631610}" type="pres">
      <dgm:prSet presAssocID="{D4EF06F8-AC9A-40F4-97B3-4D20BF154AAB}" presName="rootText" presStyleLbl="node1" presStyleIdx="3" presStyleCnt="4" custLinFactNeighborX="-2907" custLinFactNeighborY="2362"/>
      <dgm:spPr/>
      <dgm:t>
        <a:bodyPr/>
        <a:lstStyle/>
        <a:p>
          <a:endParaRPr lang="zh-CN" altLang="en-US"/>
        </a:p>
      </dgm:t>
    </dgm:pt>
    <dgm:pt modelId="{F3E4F20F-6F11-4553-AA95-4B90D150E864}" type="pres">
      <dgm:prSet presAssocID="{D4EF06F8-AC9A-40F4-97B3-4D20BF154AAB}" presName="rootConnector" presStyleLbl="node1" presStyleIdx="3" presStyleCnt="4"/>
      <dgm:spPr/>
      <dgm:t>
        <a:bodyPr/>
        <a:lstStyle/>
        <a:p>
          <a:endParaRPr lang="zh-CN" altLang="en-US"/>
        </a:p>
      </dgm:t>
    </dgm:pt>
    <dgm:pt modelId="{32EF092C-0992-4B3C-B50B-99849C04CBDA}" type="pres">
      <dgm:prSet presAssocID="{D4EF06F8-AC9A-40F4-97B3-4D20BF154AAB}" presName="childShape" presStyleCnt="0"/>
      <dgm:spPr/>
    </dgm:pt>
    <dgm:pt modelId="{0EA42BF5-70F6-44AF-BC1D-CF4B4E21D5B7}" type="pres">
      <dgm:prSet presAssocID="{B66ADD7B-38E3-4692-8154-4E2F16447CB5}" presName="Name13" presStyleLbl="parChTrans1D2" presStyleIdx="9" presStyleCnt="12"/>
      <dgm:spPr/>
      <dgm:t>
        <a:bodyPr/>
        <a:lstStyle/>
        <a:p>
          <a:endParaRPr lang="zh-CN" altLang="en-US"/>
        </a:p>
      </dgm:t>
    </dgm:pt>
    <dgm:pt modelId="{9EDD1970-0638-41F2-A9ED-9E49E78740EA}" type="pres">
      <dgm:prSet presAssocID="{C99CC9F5-73D5-4B11-9EA2-40651C333444}" presName="childText" presStyleLbl="bgAcc1" presStyleIdx="9" presStyleCnt="12" custLinFactNeighborX="-3633">
        <dgm:presLayoutVars>
          <dgm:bulletEnabled val="1"/>
        </dgm:presLayoutVars>
      </dgm:prSet>
      <dgm:spPr/>
      <dgm:t>
        <a:bodyPr/>
        <a:lstStyle/>
        <a:p>
          <a:endParaRPr lang="zh-CN" altLang="en-US"/>
        </a:p>
      </dgm:t>
    </dgm:pt>
    <dgm:pt modelId="{7A5CEC7E-2170-4F08-AED3-984A94F0C382}" type="pres">
      <dgm:prSet presAssocID="{F0D35C7F-63C3-446C-950E-90C1D6A7D1B9}" presName="Name13" presStyleLbl="parChTrans1D2" presStyleIdx="10" presStyleCnt="12"/>
      <dgm:spPr/>
      <dgm:t>
        <a:bodyPr/>
        <a:lstStyle/>
        <a:p>
          <a:endParaRPr lang="zh-CN" altLang="en-US"/>
        </a:p>
      </dgm:t>
    </dgm:pt>
    <dgm:pt modelId="{79853F74-FE74-4B0C-A226-1EDA8171C278}" type="pres">
      <dgm:prSet presAssocID="{19EB7DC2-239F-4B02-A35C-8A11A25A4558}" presName="childText" presStyleLbl="bgAcc1" presStyleIdx="10" presStyleCnt="12" custLinFactNeighborX="-3633">
        <dgm:presLayoutVars>
          <dgm:bulletEnabled val="1"/>
        </dgm:presLayoutVars>
      </dgm:prSet>
      <dgm:spPr/>
      <dgm:t>
        <a:bodyPr/>
        <a:lstStyle/>
        <a:p>
          <a:endParaRPr lang="zh-CN" altLang="en-US"/>
        </a:p>
      </dgm:t>
    </dgm:pt>
    <dgm:pt modelId="{49209F87-A0F0-48D7-92B6-A7576914D6CF}" type="pres">
      <dgm:prSet presAssocID="{B0B531DD-E702-4E91-8F8D-4EE8AE4F4C32}" presName="Name13" presStyleLbl="parChTrans1D2" presStyleIdx="11" presStyleCnt="12"/>
      <dgm:spPr/>
      <dgm:t>
        <a:bodyPr/>
        <a:lstStyle/>
        <a:p>
          <a:endParaRPr lang="zh-CN" altLang="en-US"/>
        </a:p>
      </dgm:t>
    </dgm:pt>
    <dgm:pt modelId="{E6CBE334-D551-4041-889E-66F78ADB0CE6}" type="pres">
      <dgm:prSet presAssocID="{EC0E6713-73F2-439A-A346-7ED5B179CC89}" presName="childText" presStyleLbl="bgAcc1" presStyleIdx="11" presStyleCnt="12" custLinFactNeighborX="-3633">
        <dgm:presLayoutVars>
          <dgm:bulletEnabled val="1"/>
        </dgm:presLayoutVars>
      </dgm:prSet>
      <dgm:spPr/>
      <dgm:t>
        <a:bodyPr/>
        <a:lstStyle/>
        <a:p>
          <a:endParaRPr lang="zh-CN" altLang="en-US"/>
        </a:p>
      </dgm:t>
    </dgm:pt>
  </dgm:ptLst>
  <dgm:cxnLst>
    <dgm:cxn modelId="{CB288ACE-A160-44DA-ADF6-316642034F7A}" srcId="{99175EA5-9077-4DB7-9237-B62120DDE74E}" destId="{13009ED5-41DB-4368-9F9B-4942DFC04640}" srcOrd="0" destOrd="0" parTransId="{6869A69F-73D7-49F9-BE71-2B3E9D4853CB}" sibTransId="{C64B6A6A-EE90-4EA9-A190-44AFF774D8F3}"/>
    <dgm:cxn modelId="{2BAC3D58-C855-40DA-811E-AA1B9C4945C8}" type="presOf" srcId="{99376F64-3161-4CB1-82DB-007756FC32BD}" destId="{5FB08A5B-1A3C-4DE6-8DD3-836EDD4EDD53}" srcOrd="0" destOrd="0" presId="urn:microsoft.com/office/officeart/2005/8/layout/hierarchy3"/>
    <dgm:cxn modelId="{6E3300DE-8FD0-433E-B644-5605DD9BAF3F}" type="presOf" srcId="{2D8E24C8-0B27-49BA-8913-FF044EBB3389}" destId="{C57976BC-CBE5-4404-B3AB-C2708F2778F2}" srcOrd="0" destOrd="0" presId="urn:microsoft.com/office/officeart/2005/8/layout/hierarchy3"/>
    <dgm:cxn modelId="{F8BC7986-06BC-4364-950A-41B4DEB0525C}" srcId="{D4EF06F8-AC9A-40F4-97B3-4D20BF154AAB}" destId="{EC0E6713-73F2-439A-A346-7ED5B179CC89}" srcOrd="2" destOrd="0" parTransId="{B0B531DD-E702-4E91-8F8D-4EE8AE4F4C32}" sibTransId="{6C09CB19-995C-454B-A886-16266AC6FCCA}"/>
    <dgm:cxn modelId="{0E8F79FB-309C-441F-B68F-905A72BEF23B}" type="presOf" srcId="{C4669DCC-AA84-4642-AD61-290C83607E44}" destId="{482FA559-2FC7-4A99-A215-AB58CA8350FD}" srcOrd="0" destOrd="0" presId="urn:microsoft.com/office/officeart/2005/8/layout/hierarchy3"/>
    <dgm:cxn modelId="{AAFA131C-FEB5-4F2A-B372-90385E5B5ED6}" srcId="{698B7FE6-D74D-4837-B836-8FCBAC695F2A}" destId="{D4EF06F8-AC9A-40F4-97B3-4D20BF154AAB}" srcOrd="3" destOrd="0" parTransId="{874465DF-1091-4E42-BE8E-71238F5D1313}" sibTransId="{17EBCB5B-6E37-40F8-A361-84E9A9EDA8A4}"/>
    <dgm:cxn modelId="{5CBF6DB8-6DBF-40FC-A642-699B20B8D4CA}" type="presOf" srcId="{1277A57F-824C-4351-886F-F725C7655662}" destId="{A5A9D5ED-6926-4264-9CFB-2FBB79F4BDFA}" srcOrd="0" destOrd="0" presId="urn:microsoft.com/office/officeart/2005/8/layout/hierarchy3"/>
    <dgm:cxn modelId="{41AF332A-BAED-4DCC-93CA-3F557CE25D01}" type="presOf" srcId="{6DB96678-0EAE-4F73-A311-A12E9ABDDD37}" destId="{2465E16C-3DC2-4065-A3E6-20C8DF7F5D13}" srcOrd="0" destOrd="0" presId="urn:microsoft.com/office/officeart/2005/8/layout/hierarchy3"/>
    <dgm:cxn modelId="{5AA9870A-2C20-478B-9C5A-45EDDD028FDE}" srcId="{BAA98665-3B33-44A8-8E06-AE6F419BE32B}" destId="{B9A3A2A9-1128-47A3-AE61-CDE685B104E1}" srcOrd="1" destOrd="0" parTransId="{9F301EAA-D2D7-4EF9-99ED-C7168822BD11}" sibTransId="{6726FB41-0E5C-45C0-94A6-70D41F55A643}"/>
    <dgm:cxn modelId="{45E192EC-2510-4D92-AA98-3BFB7148D632}" type="presOf" srcId="{414F4FE4-B401-4B39-9327-FD02BCD5D610}" destId="{29A3F9B9-1E47-42D1-AADD-D310F2A27735}" srcOrd="0" destOrd="0" presId="urn:microsoft.com/office/officeart/2005/8/layout/hierarchy3"/>
    <dgm:cxn modelId="{B372AB7C-B785-4BD9-96CF-877860B3F39D}" srcId="{99175EA5-9077-4DB7-9237-B62120DDE74E}" destId="{C4669DCC-AA84-4642-AD61-290C83607E44}" srcOrd="2" destOrd="0" parTransId="{6DB96678-0EAE-4F73-A311-A12E9ABDDD37}" sibTransId="{4DF87BF3-2FFB-4ACB-B69B-0B855883E295}"/>
    <dgm:cxn modelId="{2E092A38-F4D3-4CD1-A8EB-322427937CDF}" type="presOf" srcId="{0510CAF6-B151-4761-930C-A2972A8A75B0}" destId="{71E2EB0D-553C-4861-8C5D-C258F872D566}" srcOrd="0" destOrd="0" presId="urn:microsoft.com/office/officeart/2005/8/layout/hierarchy3"/>
    <dgm:cxn modelId="{0EABC2F9-56FA-4EFA-8C3F-6027A2C6F61C}" srcId="{BAA98665-3B33-44A8-8E06-AE6F419BE32B}" destId="{44BEB563-0364-4EA1-B3F3-FEE711CB7B1F}" srcOrd="0" destOrd="0" parTransId="{2D8E24C8-0B27-49BA-8913-FF044EBB3389}" sibTransId="{7D21A1E2-7FB2-418F-BCC6-63D517E4592C}"/>
    <dgm:cxn modelId="{7D9478CE-7AE7-439C-B7BF-5127C58EBF6A}" type="presOf" srcId="{3417D62F-F29B-471A-8380-BAC17975E4C6}" destId="{C8355549-070C-4F3E-9922-818BF4C7AA1B}" srcOrd="0" destOrd="0" presId="urn:microsoft.com/office/officeart/2005/8/layout/hierarchy3"/>
    <dgm:cxn modelId="{034132CD-C81B-4C9D-9D09-664930323740}" type="presOf" srcId="{86FC31F1-36AB-43BE-BA6D-0F7DD37B2F64}" destId="{DF13AEC3-52EC-4E9E-993D-E0818B0729BD}" srcOrd="0" destOrd="0" presId="urn:microsoft.com/office/officeart/2005/8/layout/hierarchy3"/>
    <dgm:cxn modelId="{B75CD4EB-8B68-4AFC-9E55-04CBA808A61E}" type="presOf" srcId="{F56C9D29-4900-4F96-AA1D-E24B5FB83AF2}" destId="{0F5DC40B-0002-481E-ADF1-C8061AEF2213}" srcOrd="0" destOrd="0" presId="urn:microsoft.com/office/officeart/2005/8/layout/hierarchy3"/>
    <dgm:cxn modelId="{C5E89077-570E-45CE-B89C-57915DCA6FE7}" type="presOf" srcId="{99175EA5-9077-4DB7-9237-B62120DDE74E}" destId="{485BE18A-9C66-47F8-B86E-270EF546E097}" srcOrd="1" destOrd="0" presId="urn:microsoft.com/office/officeart/2005/8/layout/hierarchy3"/>
    <dgm:cxn modelId="{1637C4B5-DCC1-4039-881A-C709C599CF41}" type="presOf" srcId="{9F301EAA-D2D7-4EF9-99ED-C7168822BD11}" destId="{51AC655E-0256-4855-BD89-2E22D205828B}" srcOrd="0" destOrd="0" presId="urn:microsoft.com/office/officeart/2005/8/layout/hierarchy3"/>
    <dgm:cxn modelId="{B5B7BF08-5863-41DA-93C7-719877007AFD}" type="presOf" srcId="{B9A3A2A9-1128-47A3-AE61-CDE685B104E1}" destId="{57455C66-7605-4050-B904-E5B76D4BF4E4}" srcOrd="0" destOrd="0" presId="urn:microsoft.com/office/officeart/2005/8/layout/hierarchy3"/>
    <dgm:cxn modelId="{0735FD33-F5D4-4284-AC9D-24C1E993AD62}" type="presOf" srcId="{EC0E6713-73F2-439A-A346-7ED5B179CC89}" destId="{E6CBE334-D551-4041-889E-66F78ADB0CE6}" srcOrd="0" destOrd="0" presId="urn:microsoft.com/office/officeart/2005/8/layout/hierarchy3"/>
    <dgm:cxn modelId="{AC54084F-5FF0-45E1-B547-EB47368C9A8D}" srcId="{99175EA5-9077-4DB7-9237-B62120DDE74E}" destId="{3417D62F-F29B-471A-8380-BAC17975E4C6}" srcOrd="1" destOrd="0" parTransId="{C8515DA4-ABF7-4A57-ACDD-C6AD3ECE0A70}" sibTransId="{854E36FC-D638-430C-9DAF-B1389E02264C}"/>
    <dgm:cxn modelId="{3D0625CE-9ADF-4FE3-93EA-4D9085064DCB}" type="presOf" srcId="{99175EA5-9077-4DB7-9237-B62120DDE74E}" destId="{E26F6A9D-FB6D-4CEE-930B-88EC15191A8F}" srcOrd="0" destOrd="0" presId="urn:microsoft.com/office/officeart/2005/8/layout/hierarchy3"/>
    <dgm:cxn modelId="{83582AFA-9B25-470F-8BDD-D2FC1E92EB13}" type="presOf" srcId="{B0B531DD-E702-4E91-8F8D-4EE8AE4F4C32}" destId="{49209F87-A0F0-48D7-92B6-A7576914D6CF}" srcOrd="0" destOrd="0" presId="urn:microsoft.com/office/officeart/2005/8/layout/hierarchy3"/>
    <dgm:cxn modelId="{417AFBCE-612B-45C5-89BA-7CC4A35CADBE}" type="presOf" srcId="{19EB7DC2-239F-4B02-A35C-8A11A25A4558}" destId="{79853F74-FE74-4B0C-A226-1EDA8171C278}" srcOrd="0" destOrd="0" presId="urn:microsoft.com/office/officeart/2005/8/layout/hierarchy3"/>
    <dgm:cxn modelId="{6AB67ED3-E6B9-4FF2-9DB1-C23A412BA189}" srcId="{698B7FE6-D74D-4837-B836-8FCBAC695F2A}" destId="{BAA98665-3B33-44A8-8E06-AE6F419BE32B}" srcOrd="2" destOrd="0" parTransId="{3542C7FE-A8AE-42D6-971B-9031798B90BE}" sibTransId="{0522FD1C-1B99-42F4-A5C8-9CFD682C12E9}"/>
    <dgm:cxn modelId="{F8B81B9E-5A9B-4ECC-AA2C-43B100F06804}" type="presOf" srcId="{C8515DA4-ABF7-4A57-ACDD-C6AD3ECE0A70}" destId="{F4EBA21B-92FC-42B8-B1B6-ABDEF0161888}" srcOrd="0" destOrd="0" presId="urn:microsoft.com/office/officeart/2005/8/layout/hierarchy3"/>
    <dgm:cxn modelId="{71339FC4-22FF-411D-B37C-8BCA3E5F9E6A}" srcId="{D4EF06F8-AC9A-40F4-97B3-4D20BF154AAB}" destId="{19EB7DC2-239F-4B02-A35C-8A11A25A4558}" srcOrd="1" destOrd="0" parTransId="{F0D35C7F-63C3-446C-950E-90C1D6A7D1B9}" sibTransId="{C14B435A-C887-43DB-9F30-77368EB0E863}"/>
    <dgm:cxn modelId="{DD784C9E-C738-44D0-B62C-5BE9737F7A71}" type="presOf" srcId="{6869A69F-73D7-49F9-BE71-2B3E9D4853CB}" destId="{94F4243E-83A1-4026-9429-95AA9273E1DB}" srcOrd="0" destOrd="0" presId="urn:microsoft.com/office/officeart/2005/8/layout/hierarchy3"/>
    <dgm:cxn modelId="{B0335215-4C5E-46FB-BF30-9F476CBAA7DA}" srcId="{BAA98665-3B33-44A8-8E06-AE6F419BE32B}" destId="{75669E0A-B023-4701-ACE9-4A2DBD6E9557}" srcOrd="2" destOrd="0" parTransId="{8BF51AF6-4828-4637-8756-3DC06102081E}" sibTransId="{D91C342D-83BC-49DF-9764-6B808DF824A2}"/>
    <dgm:cxn modelId="{A5F8BC2A-9A1C-43DB-BD8B-CEAD8B2FE1B9}" type="presOf" srcId="{44BEB563-0364-4EA1-B3F3-FEE711CB7B1F}" destId="{B2AF7998-E562-40B2-9841-FF6BB4721F07}" srcOrd="0" destOrd="0" presId="urn:microsoft.com/office/officeart/2005/8/layout/hierarchy3"/>
    <dgm:cxn modelId="{D83649C6-C8F0-42B3-ACA7-50B52D53A54A}" type="presOf" srcId="{8BF51AF6-4828-4637-8756-3DC06102081E}" destId="{58C8852A-EE30-4077-815F-7AF6C576397F}" srcOrd="0" destOrd="0" presId="urn:microsoft.com/office/officeart/2005/8/layout/hierarchy3"/>
    <dgm:cxn modelId="{B5526687-A424-4338-93DF-B803AE11FE2F}" type="presOf" srcId="{B66ADD7B-38E3-4692-8154-4E2F16447CB5}" destId="{0EA42BF5-70F6-44AF-BC1D-CF4B4E21D5B7}" srcOrd="0" destOrd="0" presId="urn:microsoft.com/office/officeart/2005/8/layout/hierarchy3"/>
    <dgm:cxn modelId="{C1FC5A98-2098-4348-AE20-45FB0B5149FC}" srcId="{698B7FE6-D74D-4837-B836-8FCBAC695F2A}" destId="{99175EA5-9077-4DB7-9237-B62120DDE74E}" srcOrd="0" destOrd="0" parTransId="{BAD684C5-42E9-4DBC-B920-AC00901DD060}" sibTransId="{1C5D02CD-47FB-4824-BDF7-F0662F71B741}"/>
    <dgm:cxn modelId="{2B94A22A-B12E-45E3-B1ED-6892D48BB5EB}" srcId="{86FC31F1-36AB-43BE-BA6D-0F7DD37B2F64}" destId="{F56C9D29-4900-4F96-AA1D-E24B5FB83AF2}" srcOrd="2" destOrd="0" parTransId="{1277A57F-824C-4351-886F-F725C7655662}" sibTransId="{CD4EA15D-78C6-4E62-80E5-A7D88116978A}"/>
    <dgm:cxn modelId="{9A000813-B617-4DB5-926B-ECF51D2AE48D}" type="presOf" srcId="{C99CC9F5-73D5-4B11-9EA2-40651C333444}" destId="{9EDD1970-0638-41F2-A9ED-9E49E78740EA}" srcOrd="0" destOrd="0" presId="urn:microsoft.com/office/officeart/2005/8/layout/hierarchy3"/>
    <dgm:cxn modelId="{D7CF4466-6169-4EA3-B26F-443D1EA38792}" type="presOf" srcId="{13009ED5-41DB-4368-9F9B-4942DFC04640}" destId="{E411DA71-A82F-44E7-AAE5-A9724E27150A}" srcOrd="0" destOrd="0" presId="urn:microsoft.com/office/officeart/2005/8/layout/hierarchy3"/>
    <dgm:cxn modelId="{48125C14-55A1-4757-9FE4-C17027AA3121}" type="presOf" srcId="{D4EF06F8-AC9A-40F4-97B3-4D20BF154AAB}" destId="{7B68FD49-AAEC-4D1C-A3DD-BE495C631610}" srcOrd="0" destOrd="0" presId="urn:microsoft.com/office/officeart/2005/8/layout/hierarchy3"/>
    <dgm:cxn modelId="{589446DF-76DA-48E8-9AB6-78D2768BB429}" type="presOf" srcId="{D4EF06F8-AC9A-40F4-97B3-4D20BF154AAB}" destId="{F3E4F20F-6F11-4553-AA95-4B90D150E864}" srcOrd="1" destOrd="0" presId="urn:microsoft.com/office/officeart/2005/8/layout/hierarchy3"/>
    <dgm:cxn modelId="{FFBAEF41-A7A9-41EA-9331-7CFCC2E75DAD}" type="presOf" srcId="{F0D35C7F-63C3-446C-950E-90C1D6A7D1B9}" destId="{7A5CEC7E-2170-4F08-AED3-984A94F0C382}" srcOrd="0" destOrd="0" presId="urn:microsoft.com/office/officeart/2005/8/layout/hierarchy3"/>
    <dgm:cxn modelId="{7C1E2AAF-BFE4-48E1-869F-593AB6CB62DE}" srcId="{86FC31F1-36AB-43BE-BA6D-0F7DD37B2F64}" destId="{414F4FE4-B401-4B39-9327-FD02BCD5D610}" srcOrd="0" destOrd="0" parTransId="{0A86C3BF-EE74-4848-BD02-936C857598B5}" sibTransId="{A5CD9F76-1E15-405C-9C57-69FD9F872787}"/>
    <dgm:cxn modelId="{C41038FB-999B-4AAC-B465-55008912FE62}" type="presOf" srcId="{75669E0A-B023-4701-ACE9-4A2DBD6E9557}" destId="{15BD971D-F08B-4DAD-9602-FBADE171CB59}" srcOrd="0" destOrd="0" presId="urn:microsoft.com/office/officeart/2005/8/layout/hierarchy3"/>
    <dgm:cxn modelId="{7B7B3472-9D33-4CE2-BBBC-DB8082AE1E1B}" srcId="{D4EF06F8-AC9A-40F4-97B3-4D20BF154AAB}" destId="{C99CC9F5-73D5-4B11-9EA2-40651C333444}" srcOrd="0" destOrd="0" parTransId="{B66ADD7B-38E3-4692-8154-4E2F16447CB5}" sibTransId="{1221F011-2CA0-4592-A275-7781B9921647}"/>
    <dgm:cxn modelId="{5AD5BC3A-ACF2-404F-B22B-FB0A2CD6828C}" type="presOf" srcId="{86FC31F1-36AB-43BE-BA6D-0F7DD37B2F64}" destId="{0DFC4113-BC41-440D-8D4C-D3F84FB7C589}" srcOrd="1" destOrd="0" presId="urn:microsoft.com/office/officeart/2005/8/layout/hierarchy3"/>
    <dgm:cxn modelId="{90BB987E-478B-470A-A8BC-329A850874D7}" type="presOf" srcId="{0A86C3BF-EE74-4848-BD02-936C857598B5}" destId="{66D0F4A0-4E42-4A62-9FD3-A0E317F21509}" srcOrd="0" destOrd="0" presId="urn:microsoft.com/office/officeart/2005/8/layout/hierarchy3"/>
    <dgm:cxn modelId="{99A58831-E8BE-4D06-AA36-AC47E0F997D0}" type="presOf" srcId="{BAA98665-3B33-44A8-8E06-AE6F419BE32B}" destId="{3D4A4471-3426-4819-990E-6C90E3E32191}" srcOrd="1" destOrd="0" presId="urn:microsoft.com/office/officeart/2005/8/layout/hierarchy3"/>
    <dgm:cxn modelId="{6862C296-16AA-4817-B762-57CD820B36A1}" type="presOf" srcId="{BAA98665-3B33-44A8-8E06-AE6F419BE32B}" destId="{FC977E49-1A5A-4E3D-9079-C3073B629F78}" srcOrd="0" destOrd="0" presId="urn:microsoft.com/office/officeart/2005/8/layout/hierarchy3"/>
    <dgm:cxn modelId="{B7D46B47-4A52-4831-AC9E-9FE787621A38}" type="presOf" srcId="{698B7FE6-D74D-4837-B836-8FCBAC695F2A}" destId="{21DF72D2-197E-4026-BCC9-3D1F274BF123}" srcOrd="0" destOrd="0" presId="urn:microsoft.com/office/officeart/2005/8/layout/hierarchy3"/>
    <dgm:cxn modelId="{AA3EA14C-9CAB-4CB5-8A26-4F8B03A8CB97}" srcId="{698B7FE6-D74D-4837-B836-8FCBAC695F2A}" destId="{86FC31F1-36AB-43BE-BA6D-0F7DD37B2F64}" srcOrd="1" destOrd="0" parTransId="{40D2591C-792B-4D42-A200-DC597A080561}" sibTransId="{639F37AB-4829-416D-A063-09AB5900FC6E}"/>
    <dgm:cxn modelId="{0CA6A328-34C8-4C86-8488-6E22BA6ECCA5}" srcId="{86FC31F1-36AB-43BE-BA6D-0F7DD37B2F64}" destId="{0510CAF6-B151-4761-930C-A2972A8A75B0}" srcOrd="1" destOrd="0" parTransId="{99376F64-3161-4CB1-82DB-007756FC32BD}" sibTransId="{8A64326B-C2D9-4DC8-A3D8-079A897B593D}"/>
    <dgm:cxn modelId="{55279CCB-50F1-49ED-9972-EB0455A79896}" type="presParOf" srcId="{21DF72D2-197E-4026-BCC9-3D1F274BF123}" destId="{3964A40A-4A3A-4D0C-B6CC-E13D5D3544B3}" srcOrd="0" destOrd="0" presId="urn:microsoft.com/office/officeart/2005/8/layout/hierarchy3"/>
    <dgm:cxn modelId="{ECE4453A-7B41-4937-8F25-26335F8765C9}" type="presParOf" srcId="{3964A40A-4A3A-4D0C-B6CC-E13D5D3544B3}" destId="{16F09F10-5EF1-4EE4-A77B-228518164D41}" srcOrd="0" destOrd="0" presId="urn:microsoft.com/office/officeart/2005/8/layout/hierarchy3"/>
    <dgm:cxn modelId="{887D56A1-8EEE-466A-9F42-1A9AD5D188A5}" type="presParOf" srcId="{16F09F10-5EF1-4EE4-A77B-228518164D41}" destId="{E26F6A9D-FB6D-4CEE-930B-88EC15191A8F}" srcOrd="0" destOrd="0" presId="urn:microsoft.com/office/officeart/2005/8/layout/hierarchy3"/>
    <dgm:cxn modelId="{4F93B56F-B112-4DEF-AEE2-1DE44E4EF98C}" type="presParOf" srcId="{16F09F10-5EF1-4EE4-A77B-228518164D41}" destId="{485BE18A-9C66-47F8-B86E-270EF546E097}" srcOrd="1" destOrd="0" presId="urn:microsoft.com/office/officeart/2005/8/layout/hierarchy3"/>
    <dgm:cxn modelId="{AFF4236B-444C-43DB-8369-EEB7835ADE5C}" type="presParOf" srcId="{3964A40A-4A3A-4D0C-B6CC-E13D5D3544B3}" destId="{5709FDF1-862E-4F2A-8E47-71C6AEDA88F2}" srcOrd="1" destOrd="0" presId="urn:microsoft.com/office/officeart/2005/8/layout/hierarchy3"/>
    <dgm:cxn modelId="{6DCC4F69-0F27-4339-9C0E-342C584B8FC4}" type="presParOf" srcId="{5709FDF1-862E-4F2A-8E47-71C6AEDA88F2}" destId="{94F4243E-83A1-4026-9429-95AA9273E1DB}" srcOrd="0" destOrd="0" presId="urn:microsoft.com/office/officeart/2005/8/layout/hierarchy3"/>
    <dgm:cxn modelId="{81AE5C0E-1F5C-42C4-B2AA-5258110302D6}" type="presParOf" srcId="{5709FDF1-862E-4F2A-8E47-71C6AEDA88F2}" destId="{E411DA71-A82F-44E7-AAE5-A9724E27150A}" srcOrd="1" destOrd="0" presId="urn:microsoft.com/office/officeart/2005/8/layout/hierarchy3"/>
    <dgm:cxn modelId="{DAC085E0-B777-4B1C-A656-DA49DDCA61D9}" type="presParOf" srcId="{5709FDF1-862E-4F2A-8E47-71C6AEDA88F2}" destId="{F4EBA21B-92FC-42B8-B1B6-ABDEF0161888}" srcOrd="2" destOrd="0" presId="urn:microsoft.com/office/officeart/2005/8/layout/hierarchy3"/>
    <dgm:cxn modelId="{79A5C28B-DF65-481B-A288-5F314A1F0B79}" type="presParOf" srcId="{5709FDF1-862E-4F2A-8E47-71C6AEDA88F2}" destId="{C8355549-070C-4F3E-9922-818BF4C7AA1B}" srcOrd="3" destOrd="0" presId="urn:microsoft.com/office/officeart/2005/8/layout/hierarchy3"/>
    <dgm:cxn modelId="{AF5032C1-11D0-4A64-BE1E-ABD562937BDD}" type="presParOf" srcId="{5709FDF1-862E-4F2A-8E47-71C6AEDA88F2}" destId="{2465E16C-3DC2-4065-A3E6-20C8DF7F5D13}" srcOrd="4" destOrd="0" presId="urn:microsoft.com/office/officeart/2005/8/layout/hierarchy3"/>
    <dgm:cxn modelId="{7C99B6DB-5042-4E34-B412-39CC3EA6C84E}" type="presParOf" srcId="{5709FDF1-862E-4F2A-8E47-71C6AEDA88F2}" destId="{482FA559-2FC7-4A99-A215-AB58CA8350FD}" srcOrd="5" destOrd="0" presId="urn:microsoft.com/office/officeart/2005/8/layout/hierarchy3"/>
    <dgm:cxn modelId="{3C3E58A0-4526-4046-84B7-CA7BF3E57AF1}" type="presParOf" srcId="{21DF72D2-197E-4026-BCC9-3D1F274BF123}" destId="{962B9C5C-4304-4FFB-AE4D-0913B6F663D1}" srcOrd="1" destOrd="0" presId="urn:microsoft.com/office/officeart/2005/8/layout/hierarchy3"/>
    <dgm:cxn modelId="{A72EC4C3-5E65-4715-A6F0-20EEE131DC2B}" type="presParOf" srcId="{962B9C5C-4304-4FFB-AE4D-0913B6F663D1}" destId="{D602E5F1-CECC-44F2-8320-99BD30AFF77F}" srcOrd="0" destOrd="0" presId="urn:microsoft.com/office/officeart/2005/8/layout/hierarchy3"/>
    <dgm:cxn modelId="{5E69E989-77EA-4F1B-B4E3-66476B2BF996}" type="presParOf" srcId="{D602E5F1-CECC-44F2-8320-99BD30AFF77F}" destId="{DF13AEC3-52EC-4E9E-993D-E0818B0729BD}" srcOrd="0" destOrd="0" presId="urn:microsoft.com/office/officeart/2005/8/layout/hierarchy3"/>
    <dgm:cxn modelId="{A4DFF84C-B711-4D56-9C8A-97D0C7116D58}" type="presParOf" srcId="{D602E5F1-CECC-44F2-8320-99BD30AFF77F}" destId="{0DFC4113-BC41-440D-8D4C-D3F84FB7C589}" srcOrd="1" destOrd="0" presId="urn:microsoft.com/office/officeart/2005/8/layout/hierarchy3"/>
    <dgm:cxn modelId="{CF49F809-1E5A-43E1-950B-FC9B08199CBB}" type="presParOf" srcId="{962B9C5C-4304-4FFB-AE4D-0913B6F663D1}" destId="{3840C867-67BA-46AE-BFAE-6272BD4A551B}" srcOrd="1" destOrd="0" presId="urn:microsoft.com/office/officeart/2005/8/layout/hierarchy3"/>
    <dgm:cxn modelId="{6E57FE4C-D362-4446-BE65-49DA69EDEEDF}" type="presParOf" srcId="{3840C867-67BA-46AE-BFAE-6272BD4A551B}" destId="{66D0F4A0-4E42-4A62-9FD3-A0E317F21509}" srcOrd="0" destOrd="0" presId="urn:microsoft.com/office/officeart/2005/8/layout/hierarchy3"/>
    <dgm:cxn modelId="{5A2889DC-7234-4FDD-BC00-3A6C9265DF28}" type="presParOf" srcId="{3840C867-67BA-46AE-BFAE-6272BD4A551B}" destId="{29A3F9B9-1E47-42D1-AADD-D310F2A27735}" srcOrd="1" destOrd="0" presId="urn:microsoft.com/office/officeart/2005/8/layout/hierarchy3"/>
    <dgm:cxn modelId="{75B40816-D1AE-4E36-90BF-3BF909692D45}" type="presParOf" srcId="{3840C867-67BA-46AE-BFAE-6272BD4A551B}" destId="{5FB08A5B-1A3C-4DE6-8DD3-836EDD4EDD53}" srcOrd="2" destOrd="0" presId="urn:microsoft.com/office/officeart/2005/8/layout/hierarchy3"/>
    <dgm:cxn modelId="{3414784F-82CF-4D66-B0E9-4CA0B8EBAB20}" type="presParOf" srcId="{3840C867-67BA-46AE-BFAE-6272BD4A551B}" destId="{71E2EB0D-553C-4861-8C5D-C258F872D566}" srcOrd="3" destOrd="0" presId="urn:microsoft.com/office/officeart/2005/8/layout/hierarchy3"/>
    <dgm:cxn modelId="{45EDC037-824B-4FA5-917F-D18F2B98A24D}" type="presParOf" srcId="{3840C867-67BA-46AE-BFAE-6272BD4A551B}" destId="{A5A9D5ED-6926-4264-9CFB-2FBB79F4BDFA}" srcOrd="4" destOrd="0" presId="urn:microsoft.com/office/officeart/2005/8/layout/hierarchy3"/>
    <dgm:cxn modelId="{B05F7735-D072-47BE-BD13-DBAD47D56241}" type="presParOf" srcId="{3840C867-67BA-46AE-BFAE-6272BD4A551B}" destId="{0F5DC40B-0002-481E-ADF1-C8061AEF2213}" srcOrd="5" destOrd="0" presId="urn:microsoft.com/office/officeart/2005/8/layout/hierarchy3"/>
    <dgm:cxn modelId="{07A4750A-BE43-4A5A-968F-5B1AC091B8E7}" type="presParOf" srcId="{21DF72D2-197E-4026-BCC9-3D1F274BF123}" destId="{15351E91-6ADC-43A1-B9C8-D83198BEE77A}" srcOrd="2" destOrd="0" presId="urn:microsoft.com/office/officeart/2005/8/layout/hierarchy3"/>
    <dgm:cxn modelId="{7C549C39-13D7-4F38-B801-965771433A6B}" type="presParOf" srcId="{15351E91-6ADC-43A1-B9C8-D83198BEE77A}" destId="{3326CE90-985C-47C9-A0D1-F198AE75940D}" srcOrd="0" destOrd="0" presId="urn:microsoft.com/office/officeart/2005/8/layout/hierarchy3"/>
    <dgm:cxn modelId="{B6EA735D-C4D1-4052-BC4B-9D2BD8AEC538}" type="presParOf" srcId="{3326CE90-985C-47C9-A0D1-F198AE75940D}" destId="{FC977E49-1A5A-4E3D-9079-C3073B629F78}" srcOrd="0" destOrd="0" presId="urn:microsoft.com/office/officeart/2005/8/layout/hierarchy3"/>
    <dgm:cxn modelId="{E3FDC8C4-1F20-4ECE-8148-546C29D6456B}" type="presParOf" srcId="{3326CE90-985C-47C9-A0D1-F198AE75940D}" destId="{3D4A4471-3426-4819-990E-6C90E3E32191}" srcOrd="1" destOrd="0" presId="urn:microsoft.com/office/officeart/2005/8/layout/hierarchy3"/>
    <dgm:cxn modelId="{60207C19-42BD-45A0-B8DC-69EC8107163A}" type="presParOf" srcId="{15351E91-6ADC-43A1-B9C8-D83198BEE77A}" destId="{9F6EA127-494E-49AF-828B-28A61BAEE503}" srcOrd="1" destOrd="0" presId="urn:microsoft.com/office/officeart/2005/8/layout/hierarchy3"/>
    <dgm:cxn modelId="{9FDD54F0-FABF-41D3-BFBD-090E097CCCB8}" type="presParOf" srcId="{9F6EA127-494E-49AF-828B-28A61BAEE503}" destId="{C57976BC-CBE5-4404-B3AB-C2708F2778F2}" srcOrd="0" destOrd="0" presId="urn:microsoft.com/office/officeart/2005/8/layout/hierarchy3"/>
    <dgm:cxn modelId="{4172B516-2E10-40E1-ABE5-CDC49A95F8BE}" type="presParOf" srcId="{9F6EA127-494E-49AF-828B-28A61BAEE503}" destId="{B2AF7998-E562-40B2-9841-FF6BB4721F07}" srcOrd="1" destOrd="0" presId="urn:microsoft.com/office/officeart/2005/8/layout/hierarchy3"/>
    <dgm:cxn modelId="{40697D57-C94A-4C19-A7DB-A9F938F6B7D2}" type="presParOf" srcId="{9F6EA127-494E-49AF-828B-28A61BAEE503}" destId="{51AC655E-0256-4855-BD89-2E22D205828B}" srcOrd="2" destOrd="0" presId="urn:microsoft.com/office/officeart/2005/8/layout/hierarchy3"/>
    <dgm:cxn modelId="{ADB54376-3EBA-4348-A90C-3BB3015882F7}" type="presParOf" srcId="{9F6EA127-494E-49AF-828B-28A61BAEE503}" destId="{57455C66-7605-4050-B904-E5B76D4BF4E4}" srcOrd="3" destOrd="0" presId="urn:microsoft.com/office/officeart/2005/8/layout/hierarchy3"/>
    <dgm:cxn modelId="{B3C5B08C-BE4E-4CB0-8AAE-15A1171C02FC}" type="presParOf" srcId="{9F6EA127-494E-49AF-828B-28A61BAEE503}" destId="{58C8852A-EE30-4077-815F-7AF6C576397F}" srcOrd="4" destOrd="0" presId="urn:microsoft.com/office/officeart/2005/8/layout/hierarchy3"/>
    <dgm:cxn modelId="{FFAE87AC-C9CE-4DAC-9B89-4B83A9F3E65E}" type="presParOf" srcId="{9F6EA127-494E-49AF-828B-28A61BAEE503}" destId="{15BD971D-F08B-4DAD-9602-FBADE171CB59}" srcOrd="5" destOrd="0" presId="urn:microsoft.com/office/officeart/2005/8/layout/hierarchy3"/>
    <dgm:cxn modelId="{FB0C061D-5964-4C19-8142-B1F9A15C733C}" type="presParOf" srcId="{21DF72D2-197E-4026-BCC9-3D1F274BF123}" destId="{19C4AF7F-895D-43F4-BDB6-DDA91D80A35A}" srcOrd="3" destOrd="0" presId="urn:microsoft.com/office/officeart/2005/8/layout/hierarchy3"/>
    <dgm:cxn modelId="{7AD1C112-4C9E-4AF1-9F9F-3849883A3C9F}" type="presParOf" srcId="{19C4AF7F-895D-43F4-BDB6-DDA91D80A35A}" destId="{E2076794-88BE-490E-9D88-62177902CEAF}" srcOrd="0" destOrd="0" presId="urn:microsoft.com/office/officeart/2005/8/layout/hierarchy3"/>
    <dgm:cxn modelId="{88641FBD-C777-461D-A29D-C9D4D1547651}" type="presParOf" srcId="{E2076794-88BE-490E-9D88-62177902CEAF}" destId="{7B68FD49-AAEC-4D1C-A3DD-BE495C631610}" srcOrd="0" destOrd="0" presId="urn:microsoft.com/office/officeart/2005/8/layout/hierarchy3"/>
    <dgm:cxn modelId="{8EBBF23D-7043-4696-9757-B12098366BE9}" type="presParOf" srcId="{E2076794-88BE-490E-9D88-62177902CEAF}" destId="{F3E4F20F-6F11-4553-AA95-4B90D150E864}" srcOrd="1" destOrd="0" presId="urn:microsoft.com/office/officeart/2005/8/layout/hierarchy3"/>
    <dgm:cxn modelId="{693BC7DA-84E4-4662-8DEC-FE786327E9D7}" type="presParOf" srcId="{19C4AF7F-895D-43F4-BDB6-DDA91D80A35A}" destId="{32EF092C-0992-4B3C-B50B-99849C04CBDA}" srcOrd="1" destOrd="0" presId="urn:microsoft.com/office/officeart/2005/8/layout/hierarchy3"/>
    <dgm:cxn modelId="{16C0F06D-F25F-449D-BA19-8FADE1F3A467}" type="presParOf" srcId="{32EF092C-0992-4B3C-B50B-99849C04CBDA}" destId="{0EA42BF5-70F6-44AF-BC1D-CF4B4E21D5B7}" srcOrd="0" destOrd="0" presId="urn:microsoft.com/office/officeart/2005/8/layout/hierarchy3"/>
    <dgm:cxn modelId="{0F56BE18-C053-4614-9658-D8377BA575FC}" type="presParOf" srcId="{32EF092C-0992-4B3C-B50B-99849C04CBDA}" destId="{9EDD1970-0638-41F2-A9ED-9E49E78740EA}" srcOrd="1" destOrd="0" presId="urn:microsoft.com/office/officeart/2005/8/layout/hierarchy3"/>
    <dgm:cxn modelId="{4BDB1989-2E6A-40B0-98C7-A5AA4A9816B3}" type="presParOf" srcId="{32EF092C-0992-4B3C-B50B-99849C04CBDA}" destId="{7A5CEC7E-2170-4F08-AED3-984A94F0C382}" srcOrd="2" destOrd="0" presId="urn:microsoft.com/office/officeart/2005/8/layout/hierarchy3"/>
    <dgm:cxn modelId="{FC8B51E0-B2A8-4952-9F3A-630F018F8FAE}" type="presParOf" srcId="{32EF092C-0992-4B3C-B50B-99849C04CBDA}" destId="{79853F74-FE74-4B0C-A226-1EDA8171C278}" srcOrd="3" destOrd="0" presId="urn:microsoft.com/office/officeart/2005/8/layout/hierarchy3"/>
    <dgm:cxn modelId="{75F876C2-481D-4DBF-ADAA-9A91E4EB4409}" type="presParOf" srcId="{32EF092C-0992-4B3C-B50B-99849C04CBDA}" destId="{49209F87-A0F0-48D7-92B6-A7576914D6CF}" srcOrd="4" destOrd="0" presId="urn:microsoft.com/office/officeart/2005/8/layout/hierarchy3"/>
    <dgm:cxn modelId="{175E67D8-697B-4754-902C-0EAA0486A8E0}" type="presParOf" srcId="{32EF092C-0992-4B3C-B50B-99849C04CBDA}" destId="{E6CBE334-D551-4041-889E-66F78ADB0CE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5BC2B-E793-4256-9D23-21F3F39FAE2D}">
      <dsp:nvSpPr>
        <dsp:cNvPr id="0" name=""/>
        <dsp:cNvSpPr/>
      </dsp:nvSpPr>
      <dsp:spPr>
        <a:xfrm>
          <a:off x="295152" y="0"/>
          <a:ext cx="4916555" cy="395724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大盒</a:t>
          </a:r>
          <a:endParaRPr lang="en-US" altLang="zh-CN" sz="1400" b="1" kern="1200" dirty="0" smtClean="0">
            <a:latin typeface="Times New Roman" pitchFamily="18" charset="0"/>
            <a:cs typeface="Times New Roman" pitchFamily="18" charset="0"/>
          </a:endParaRPr>
        </a:p>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a:t>
          </a:r>
          <a:r>
            <a:rPr lang="en-US" altLang="zh-CN" sz="1400" b="1" kern="1200" dirty="0" smtClean="0">
              <a:latin typeface="Times New Roman" pitchFamily="18" charset="0"/>
              <a:cs typeface="Times New Roman" pitchFamily="18" charset="0"/>
            </a:rPr>
            <a:t>35</a:t>
          </a:r>
          <a:r>
            <a:rPr lang="zh-CN" altLang="en-US" sz="1400" b="1" kern="1200" dirty="0" smtClean="0">
              <a:latin typeface="Times New Roman" pitchFamily="18" charset="0"/>
              <a:cs typeface="Times New Roman" pitchFamily="18" charset="0"/>
            </a:rPr>
            <a:t>个中盒）</a:t>
          </a:r>
          <a:endParaRPr lang="zh-CN" altLang="en-US" sz="1400" b="1" kern="1200" dirty="0">
            <a:latin typeface="Times New Roman" pitchFamily="18" charset="0"/>
            <a:cs typeface="Times New Roman" pitchFamily="18" charset="0"/>
          </a:endParaRPr>
        </a:p>
      </dsp:txBody>
      <dsp:txXfrm>
        <a:off x="2066095" y="197862"/>
        <a:ext cx="1374668" cy="593586"/>
      </dsp:txXfrm>
    </dsp:sp>
    <dsp:sp modelId="{945682BF-B33D-41AD-AB53-D3ABB8B21E9B}">
      <dsp:nvSpPr>
        <dsp:cNvPr id="0" name=""/>
        <dsp:cNvSpPr/>
      </dsp:nvSpPr>
      <dsp:spPr>
        <a:xfrm>
          <a:off x="898718" y="1153947"/>
          <a:ext cx="3960406" cy="2803277"/>
        </a:xfrm>
        <a:prstGeom prst="ellipse">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中盒</a:t>
          </a:r>
          <a:endParaRPr lang="en-US" altLang="zh-CN" sz="1400" b="1" kern="1200" dirty="0" smtClean="0">
            <a:latin typeface="Times New Roman" pitchFamily="18" charset="0"/>
            <a:cs typeface="Times New Roman" pitchFamily="18" charset="0"/>
          </a:endParaRPr>
        </a:p>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a:t>
          </a:r>
          <a:r>
            <a:rPr lang="en-US" altLang="zh-CN" sz="1400" b="1" kern="1200" dirty="0" smtClean="0">
              <a:latin typeface="Times New Roman" pitchFamily="18" charset="0"/>
              <a:cs typeface="Times New Roman" pitchFamily="18" charset="0"/>
            </a:rPr>
            <a:t>3</a:t>
          </a:r>
          <a:r>
            <a:rPr lang="zh-CN" altLang="en-US" sz="1400" b="1" kern="1200" dirty="0" smtClean="0">
              <a:latin typeface="Times New Roman" pitchFamily="18" charset="0"/>
              <a:cs typeface="Times New Roman" pitchFamily="18" charset="0"/>
            </a:rPr>
            <a:t>个小盒）</a:t>
          </a:r>
          <a:endParaRPr lang="zh-CN" altLang="en-US" sz="1400" b="1" kern="1200" dirty="0">
            <a:latin typeface="Times New Roman" pitchFamily="18" charset="0"/>
            <a:cs typeface="Times New Roman" pitchFamily="18" charset="0"/>
          </a:endParaRPr>
        </a:p>
      </dsp:txBody>
      <dsp:txXfrm>
        <a:off x="2186841" y="1322143"/>
        <a:ext cx="1384162" cy="504590"/>
      </dsp:txXfrm>
    </dsp:sp>
    <dsp:sp modelId="{AA773EA1-6E0D-4CAE-B532-C12E10190532}">
      <dsp:nvSpPr>
        <dsp:cNvPr id="0" name=""/>
        <dsp:cNvSpPr/>
      </dsp:nvSpPr>
      <dsp:spPr>
        <a:xfrm>
          <a:off x="1336820" y="2138706"/>
          <a:ext cx="3126513" cy="1818534"/>
        </a:xfrm>
        <a:prstGeom prst="ellipse">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小盒</a:t>
          </a:r>
          <a:endParaRPr lang="en-US" altLang="zh-CN" sz="1400" b="1" kern="1200" dirty="0" smtClean="0">
            <a:latin typeface="Times New Roman" pitchFamily="18" charset="0"/>
            <a:cs typeface="Times New Roman" pitchFamily="18" charset="0"/>
          </a:endParaRPr>
        </a:p>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a:t>
          </a:r>
          <a:r>
            <a:rPr lang="en-US" altLang="zh-CN" sz="1400" b="1" kern="1200" dirty="0" smtClean="0">
              <a:latin typeface="Times New Roman" pitchFamily="18" charset="0"/>
              <a:cs typeface="Times New Roman" pitchFamily="18" charset="0"/>
            </a:rPr>
            <a:t>1</a:t>
          </a:r>
          <a:r>
            <a:rPr lang="zh-CN" altLang="en-US" sz="1400" b="1" kern="1200" dirty="0" smtClean="0">
              <a:latin typeface="Times New Roman" pitchFamily="18" charset="0"/>
              <a:cs typeface="Times New Roman" pitchFamily="18" charset="0"/>
            </a:rPr>
            <a:t>袋</a:t>
          </a:r>
          <a:r>
            <a:rPr lang="en-US" altLang="zh-CN" sz="1400" b="1" kern="1200" dirty="0" smtClean="0">
              <a:latin typeface="Times New Roman" pitchFamily="18" charset="0"/>
              <a:cs typeface="Times New Roman" pitchFamily="18" charset="0"/>
            </a:rPr>
            <a:t>+1</a:t>
          </a:r>
          <a:r>
            <a:rPr lang="zh-CN" altLang="en-US" sz="1400" b="1" kern="1200" dirty="0" smtClean="0">
              <a:latin typeface="Times New Roman" pitchFamily="18" charset="0"/>
              <a:cs typeface="Times New Roman" pitchFamily="18" charset="0"/>
            </a:rPr>
            <a:t>袋）</a:t>
          </a:r>
          <a:endParaRPr lang="zh-CN" altLang="en-US" sz="1400" b="1" kern="1200" dirty="0">
            <a:latin typeface="Times New Roman" pitchFamily="18" charset="0"/>
            <a:cs typeface="Times New Roman" pitchFamily="18" charset="0"/>
          </a:endParaRPr>
        </a:p>
      </dsp:txBody>
      <dsp:txXfrm>
        <a:off x="2171600" y="2275096"/>
        <a:ext cx="1456955" cy="409170"/>
      </dsp:txXfrm>
    </dsp:sp>
    <dsp:sp modelId="{D99BECDC-9134-41C0-A87A-F387809ACACF}">
      <dsp:nvSpPr>
        <dsp:cNvPr id="0" name=""/>
        <dsp:cNvSpPr/>
      </dsp:nvSpPr>
      <dsp:spPr>
        <a:xfrm>
          <a:off x="2182590" y="3069141"/>
          <a:ext cx="1582896" cy="888099"/>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zh-CN" sz="1400" b="1" kern="1200" dirty="0" smtClean="0">
              <a:latin typeface="Times New Roman" pitchFamily="18" charset="0"/>
              <a:cs typeface="Times New Roman" pitchFamily="18" charset="0"/>
            </a:rPr>
            <a:t>1</a:t>
          </a:r>
          <a:r>
            <a:rPr lang="zh-CN" altLang="en-US" sz="1400" b="1" kern="1200" dirty="0" smtClean="0">
              <a:latin typeface="Times New Roman" pitchFamily="18" charset="0"/>
              <a:cs typeface="Times New Roman" pitchFamily="18" charset="0"/>
            </a:rPr>
            <a:t>铝塑袋</a:t>
          </a:r>
          <a:endParaRPr lang="en-US" altLang="zh-CN" sz="1400" b="1" kern="1200" dirty="0" smtClean="0">
            <a:latin typeface="Times New Roman" pitchFamily="18" charset="0"/>
            <a:cs typeface="Times New Roman" pitchFamily="18" charset="0"/>
          </a:endParaRPr>
        </a:p>
        <a:p>
          <a:pPr lvl="0" algn="ctr" defTabSz="622300">
            <a:lnSpc>
              <a:spcPct val="90000"/>
            </a:lnSpc>
            <a:spcBef>
              <a:spcPct val="0"/>
            </a:spcBef>
            <a:spcAft>
              <a:spcPct val="35000"/>
            </a:spcAft>
          </a:pPr>
          <a:r>
            <a:rPr lang="zh-CN" altLang="en-US" sz="1400" b="1" kern="1200" dirty="0" smtClean="0">
              <a:latin typeface="Times New Roman" pitchFamily="18" charset="0"/>
              <a:cs typeface="Times New Roman" pitchFamily="18" charset="0"/>
            </a:rPr>
            <a:t>（</a:t>
          </a:r>
          <a:r>
            <a:rPr lang="en-US" altLang="zh-CN" sz="1400" b="1" kern="1200" dirty="0" smtClean="0">
              <a:latin typeface="Times New Roman" pitchFamily="18" charset="0"/>
              <a:cs typeface="Times New Roman" pitchFamily="18" charset="0"/>
            </a:rPr>
            <a:t>4</a:t>
          </a:r>
          <a:r>
            <a:rPr lang="zh-CN" altLang="en-US" sz="1400" b="1" kern="1200" dirty="0" smtClean="0">
              <a:latin typeface="Times New Roman" pitchFamily="18" charset="0"/>
              <a:cs typeface="Times New Roman" pitchFamily="18" charset="0"/>
            </a:rPr>
            <a:t>粒</a:t>
          </a:r>
          <a:r>
            <a:rPr lang="en-US" altLang="zh-CN" sz="1400" b="1" kern="1200" dirty="0" smtClean="0">
              <a:latin typeface="Times New Roman" pitchFamily="18" charset="0"/>
              <a:cs typeface="Times New Roman" pitchFamily="18" charset="0"/>
            </a:rPr>
            <a:t>/</a:t>
          </a:r>
          <a:r>
            <a:rPr lang="zh-CN" altLang="en-US" sz="1400" b="1" kern="1200" dirty="0" smtClean="0">
              <a:latin typeface="Times New Roman" pitchFamily="18" charset="0"/>
              <a:cs typeface="Times New Roman" pitchFamily="18" charset="0"/>
            </a:rPr>
            <a:t>板）</a:t>
          </a:r>
          <a:endParaRPr lang="en-US" altLang="zh-CN" sz="1400" b="1" kern="1200" dirty="0" smtClean="0">
            <a:latin typeface="Times New Roman" pitchFamily="18" charset="0"/>
            <a:cs typeface="Times New Roman" pitchFamily="18" charset="0"/>
          </a:endParaRPr>
        </a:p>
      </dsp:txBody>
      <dsp:txXfrm>
        <a:off x="2414400" y="3291166"/>
        <a:ext cx="1119276" cy="444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A9294-DF25-4D35-B1D2-8217BFA7751E}">
      <dsp:nvSpPr>
        <dsp:cNvPr id="0" name=""/>
        <dsp:cNvSpPr/>
      </dsp:nvSpPr>
      <dsp:spPr>
        <a:xfrm>
          <a:off x="146594" y="1778"/>
          <a:ext cx="1585322" cy="792661"/>
        </a:xfrm>
        <a:prstGeom prst="roundRect">
          <a:avLst>
            <a:gd name="adj" fmla="val 10000"/>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主要研究者</a:t>
          </a:r>
          <a:r>
            <a:rPr lang="en-US" altLang="zh-CN" sz="2000" kern="1200" dirty="0">
              <a:latin typeface="微软雅黑" pitchFamily="34" charset="-122"/>
              <a:ea typeface="微软雅黑" pitchFamily="34" charset="-122"/>
            </a:rPr>
            <a:t>/</a:t>
          </a:r>
          <a:r>
            <a:rPr lang="zh-CN" altLang="en-US" sz="2000" kern="1200" dirty="0">
              <a:latin typeface="微软雅黑" pitchFamily="34" charset="-122"/>
              <a:ea typeface="微软雅黑" pitchFamily="34" charset="-122"/>
            </a:rPr>
            <a:t>研究者</a:t>
          </a:r>
        </a:p>
      </dsp:txBody>
      <dsp:txXfrm>
        <a:off x="169810" y="24994"/>
        <a:ext cx="1538890" cy="746229"/>
      </dsp:txXfrm>
    </dsp:sp>
    <dsp:sp modelId="{9C1F8EF5-EF47-4D81-8BDA-8D9D762F99B4}">
      <dsp:nvSpPr>
        <dsp:cNvPr id="0" name=""/>
        <dsp:cNvSpPr/>
      </dsp:nvSpPr>
      <dsp:spPr>
        <a:xfrm>
          <a:off x="305126" y="794440"/>
          <a:ext cx="158532" cy="594496"/>
        </a:xfrm>
        <a:custGeom>
          <a:avLst/>
          <a:gdLst/>
          <a:ahLst/>
          <a:cxnLst/>
          <a:rect l="0" t="0" r="0" b="0"/>
          <a:pathLst>
            <a:path>
              <a:moveTo>
                <a:pt x="0" y="0"/>
              </a:moveTo>
              <a:lnTo>
                <a:pt x="0" y="594496"/>
              </a:lnTo>
              <a:lnTo>
                <a:pt x="158532" y="594496"/>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A23E4BDE-ED6C-4A39-AA08-B6D97925B5FD}">
      <dsp:nvSpPr>
        <dsp:cNvPr id="0" name=""/>
        <dsp:cNvSpPr/>
      </dsp:nvSpPr>
      <dsp:spPr>
        <a:xfrm>
          <a:off x="463659" y="992605"/>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随机申请</a:t>
          </a:r>
        </a:p>
      </dsp:txBody>
      <dsp:txXfrm>
        <a:off x="486875" y="1015821"/>
        <a:ext cx="1221826" cy="746229"/>
      </dsp:txXfrm>
    </dsp:sp>
    <dsp:sp modelId="{D1AF766E-E61A-479D-B62C-A85CF4178790}">
      <dsp:nvSpPr>
        <dsp:cNvPr id="0" name=""/>
        <dsp:cNvSpPr/>
      </dsp:nvSpPr>
      <dsp:spPr>
        <a:xfrm>
          <a:off x="305126" y="794440"/>
          <a:ext cx="158532" cy="1585322"/>
        </a:xfrm>
        <a:custGeom>
          <a:avLst/>
          <a:gdLst/>
          <a:ahLst/>
          <a:cxnLst/>
          <a:rect l="0" t="0" r="0" b="0"/>
          <a:pathLst>
            <a:path>
              <a:moveTo>
                <a:pt x="0" y="0"/>
              </a:moveTo>
              <a:lnTo>
                <a:pt x="0" y="1585322"/>
              </a:lnTo>
              <a:lnTo>
                <a:pt x="158532" y="1585322"/>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38C28C1D-6E5F-4AE7-BB28-B7D10874D239}">
      <dsp:nvSpPr>
        <dsp:cNvPr id="0" name=""/>
        <dsp:cNvSpPr/>
      </dsp:nvSpPr>
      <dsp:spPr>
        <a:xfrm>
          <a:off x="463659" y="1983432"/>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药物发放</a:t>
          </a:r>
          <a:endParaRPr lang="zh-CN" altLang="en-US" sz="2000" kern="1200" dirty="0">
            <a:latin typeface="微软雅黑" pitchFamily="34" charset="-122"/>
            <a:ea typeface="微软雅黑" pitchFamily="34" charset="-122"/>
          </a:endParaRPr>
        </a:p>
      </dsp:txBody>
      <dsp:txXfrm>
        <a:off x="486875" y="2006648"/>
        <a:ext cx="1221826" cy="746229"/>
      </dsp:txXfrm>
    </dsp:sp>
    <dsp:sp modelId="{D8574666-48B8-4F0E-ABD9-8ECBDA602F5C}">
      <dsp:nvSpPr>
        <dsp:cNvPr id="0" name=""/>
        <dsp:cNvSpPr/>
      </dsp:nvSpPr>
      <dsp:spPr>
        <a:xfrm>
          <a:off x="305126" y="794440"/>
          <a:ext cx="158532" cy="2576149"/>
        </a:xfrm>
        <a:custGeom>
          <a:avLst/>
          <a:gdLst/>
          <a:ahLst/>
          <a:cxnLst/>
          <a:rect l="0" t="0" r="0" b="0"/>
          <a:pathLst>
            <a:path>
              <a:moveTo>
                <a:pt x="0" y="0"/>
              </a:moveTo>
              <a:lnTo>
                <a:pt x="0" y="2576149"/>
              </a:lnTo>
              <a:lnTo>
                <a:pt x="158532" y="2576149"/>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9D1C332B-A7CF-405A-8AB0-59685CD6CFD5}">
      <dsp:nvSpPr>
        <dsp:cNvPr id="0" name=""/>
        <dsp:cNvSpPr/>
      </dsp:nvSpPr>
      <dsp:spPr>
        <a:xfrm>
          <a:off x="463659" y="2974258"/>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FF0000"/>
              </a:solidFill>
              <a:latin typeface="微软雅黑" pitchFamily="34" charset="-122"/>
              <a:ea typeface="微软雅黑" pitchFamily="34" charset="-122"/>
            </a:rPr>
            <a:t>紧急</a:t>
          </a:r>
          <a:r>
            <a:rPr lang="zh-CN" altLang="en-US" sz="2000" kern="1200" dirty="0" smtClean="0">
              <a:solidFill>
                <a:srgbClr val="FF0000"/>
              </a:solidFill>
              <a:latin typeface="微软雅黑" pitchFamily="34" charset="-122"/>
              <a:ea typeface="微软雅黑" pitchFamily="34" charset="-122"/>
            </a:rPr>
            <a:t>揭盲</a:t>
          </a:r>
          <a:endParaRPr lang="zh-CN" altLang="en-US" sz="2000" kern="1200" dirty="0">
            <a:solidFill>
              <a:srgbClr val="FF0000"/>
            </a:solidFill>
            <a:latin typeface="微软雅黑" pitchFamily="34" charset="-122"/>
            <a:ea typeface="微软雅黑" pitchFamily="34" charset="-122"/>
          </a:endParaRPr>
        </a:p>
      </dsp:txBody>
      <dsp:txXfrm>
        <a:off x="486875" y="2997474"/>
        <a:ext cx="1221826" cy="746229"/>
      </dsp:txXfrm>
    </dsp:sp>
    <dsp:sp modelId="{E516C183-412B-4D36-A83C-120B74F90476}">
      <dsp:nvSpPr>
        <dsp:cNvPr id="0" name=""/>
        <dsp:cNvSpPr/>
      </dsp:nvSpPr>
      <dsp:spPr>
        <a:xfrm>
          <a:off x="2128247" y="1778"/>
          <a:ext cx="1585322" cy="792661"/>
        </a:xfrm>
        <a:prstGeom prst="roundRect">
          <a:avLst>
            <a:gd name="adj" fmla="val 10000"/>
          </a:avLst>
        </a:prstGeom>
        <a:solidFill>
          <a:srgbClr val="408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监查员</a:t>
          </a:r>
        </a:p>
      </dsp:txBody>
      <dsp:txXfrm>
        <a:off x="2151463" y="24994"/>
        <a:ext cx="1538890" cy="746229"/>
      </dsp:txXfrm>
    </dsp:sp>
    <dsp:sp modelId="{3E421635-C85F-4071-BF68-4ADCAEADEF6A}">
      <dsp:nvSpPr>
        <dsp:cNvPr id="0" name=""/>
        <dsp:cNvSpPr/>
      </dsp:nvSpPr>
      <dsp:spPr>
        <a:xfrm>
          <a:off x="2286780" y="794440"/>
          <a:ext cx="158532" cy="594496"/>
        </a:xfrm>
        <a:custGeom>
          <a:avLst/>
          <a:gdLst/>
          <a:ahLst/>
          <a:cxnLst/>
          <a:rect l="0" t="0" r="0" b="0"/>
          <a:pathLst>
            <a:path>
              <a:moveTo>
                <a:pt x="0" y="0"/>
              </a:moveTo>
              <a:lnTo>
                <a:pt x="0" y="594496"/>
              </a:lnTo>
              <a:lnTo>
                <a:pt x="158532" y="594496"/>
              </a:lnTo>
            </a:path>
          </a:pathLst>
        </a:custGeom>
        <a:noFill/>
        <a:ln w="12700" cap="flat" cmpd="sng" algn="ctr">
          <a:solidFill>
            <a:srgbClr val="408000"/>
          </a:solidFill>
          <a:prstDash val="solid"/>
          <a:miter lim="800000"/>
        </a:ln>
        <a:effectLst/>
      </dsp:spPr>
      <dsp:style>
        <a:lnRef idx="2">
          <a:scrgbClr r="0" g="0" b="0"/>
        </a:lnRef>
        <a:fillRef idx="0">
          <a:scrgbClr r="0" g="0" b="0"/>
        </a:fillRef>
        <a:effectRef idx="0">
          <a:scrgbClr r="0" g="0" b="0"/>
        </a:effectRef>
        <a:fontRef idx="minor"/>
      </dsp:style>
    </dsp:sp>
    <dsp:sp modelId="{A8C904EB-370C-404C-9DFD-4613FEA3B57D}">
      <dsp:nvSpPr>
        <dsp:cNvPr id="0" name=""/>
        <dsp:cNvSpPr/>
      </dsp:nvSpPr>
      <dsp:spPr>
        <a:xfrm>
          <a:off x="2445312" y="992605"/>
          <a:ext cx="1268258" cy="792661"/>
        </a:xfrm>
        <a:prstGeom prst="roundRect">
          <a:avLst>
            <a:gd name="adj" fmla="val 10000"/>
          </a:avLst>
        </a:prstGeom>
        <a:solidFill>
          <a:schemeClr val="lt1"/>
        </a:solidFill>
        <a:ln w="12700" cap="flat" cmpd="sng" algn="ctr">
          <a:solidFill>
            <a:srgbClr val="408000"/>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中心药物</a:t>
          </a:r>
          <a:r>
            <a:rPr lang="zh-CN" altLang="en-US" sz="2000" kern="1200" dirty="0">
              <a:latin typeface="微软雅黑" pitchFamily="34" charset="-122"/>
              <a:ea typeface="微软雅黑" pitchFamily="34" charset="-122"/>
            </a:rPr>
            <a:t>补充</a:t>
          </a:r>
        </a:p>
      </dsp:txBody>
      <dsp:txXfrm>
        <a:off x="2468528" y="1015821"/>
        <a:ext cx="1221826" cy="746229"/>
      </dsp:txXfrm>
    </dsp:sp>
    <dsp:sp modelId="{C9110B2B-339A-42D4-AB06-D4C86A399EB7}">
      <dsp:nvSpPr>
        <dsp:cNvPr id="0" name=""/>
        <dsp:cNvSpPr/>
      </dsp:nvSpPr>
      <dsp:spPr>
        <a:xfrm>
          <a:off x="2286780" y="794440"/>
          <a:ext cx="158532" cy="1585322"/>
        </a:xfrm>
        <a:custGeom>
          <a:avLst/>
          <a:gdLst/>
          <a:ahLst/>
          <a:cxnLst/>
          <a:rect l="0" t="0" r="0" b="0"/>
          <a:pathLst>
            <a:path>
              <a:moveTo>
                <a:pt x="0" y="0"/>
              </a:moveTo>
              <a:lnTo>
                <a:pt x="0" y="1585322"/>
              </a:lnTo>
              <a:lnTo>
                <a:pt x="158532" y="1585322"/>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8C1E3490-4A1F-40A9-956F-1EAE2220D489}">
      <dsp:nvSpPr>
        <dsp:cNvPr id="0" name=""/>
        <dsp:cNvSpPr/>
      </dsp:nvSpPr>
      <dsp:spPr>
        <a:xfrm>
          <a:off x="2445312" y="1983432"/>
          <a:ext cx="1268258" cy="792661"/>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药物冻结</a:t>
          </a:r>
          <a:endParaRPr lang="zh-CN" altLang="en-US" sz="2000" kern="1200" dirty="0">
            <a:latin typeface="微软雅黑" pitchFamily="34" charset="-122"/>
            <a:ea typeface="微软雅黑" pitchFamily="34" charset="-122"/>
          </a:endParaRPr>
        </a:p>
      </dsp:txBody>
      <dsp:txXfrm>
        <a:off x="2468528" y="2006648"/>
        <a:ext cx="1221826" cy="746229"/>
      </dsp:txXfrm>
    </dsp:sp>
    <dsp:sp modelId="{5FF0D1FC-A25C-4405-9B08-A9128CF56896}">
      <dsp:nvSpPr>
        <dsp:cNvPr id="0" name=""/>
        <dsp:cNvSpPr/>
      </dsp:nvSpPr>
      <dsp:spPr>
        <a:xfrm>
          <a:off x="4109901" y="1778"/>
          <a:ext cx="1585322" cy="792661"/>
        </a:xfrm>
        <a:prstGeom prst="roundRect">
          <a:avLst>
            <a:gd name="adj" fmla="val 10000"/>
          </a:avLst>
        </a:prstGeom>
        <a:solidFill>
          <a:srgbClr val="FF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药物管理员</a:t>
          </a:r>
          <a:r>
            <a:rPr lang="zh-CN" altLang="en-US" sz="2000" kern="1200" dirty="0">
              <a:latin typeface="微软雅黑" pitchFamily="34" charset="-122"/>
              <a:ea typeface="微软雅黑" pitchFamily="34" charset="-122"/>
            </a:rPr>
            <a:t>（中心）</a:t>
          </a:r>
        </a:p>
      </dsp:txBody>
      <dsp:txXfrm>
        <a:off x="4133117" y="24994"/>
        <a:ext cx="1538890" cy="746229"/>
      </dsp:txXfrm>
    </dsp:sp>
    <dsp:sp modelId="{B32261E4-5184-44A1-8106-C86EF091AE20}">
      <dsp:nvSpPr>
        <dsp:cNvPr id="0" name=""/>
        <dsp:cNvSpPr/>
      </dsp:nvSpPr>
      <dsp:spPr>
        <a:xfrm>
          <a:off x="4268433" y="794440"/>
          <a:ext cx="158532" cy="594496"/>
        </a:xfrm>
        <a:custGeom>
          <a:avLst/>
          <a:gdLst/>
          <a:ahLst/>
          <a:cxnLst/>
          <a:rect l="0" t="0" r="0" b="0"/>
          <a:pathLst>
            <a:path>
              <a:moveTo>
                <a:pt x="0" y="0"/>
              </a:moveTo>
              <a:lnTo>
                <a:pt x="0" y="594496"/>
              </a:lnTo>
              <a:lnTo>
                <a:pt x="158532" y="594496"/>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241BA973-A7EF-40E4-B4C7-6CCC641F4025}">
      <dsp:nvSpPr>
        <dsp:cNvPr id="0" name=""/>
        <dsp:cNvSpPr/>
      </dsp:nvSpPr>
      <dsp:spPr>
        <a:xfrm>
          <a:off x="4426965" y="992605"/>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药物接收</a:t>
          </a:r>
          <a:endParaRPr lang="zh-CN" altLang="en-US" sz="2000" kern="1200" dirty="0">
            <a:latin typeface="微软雅黑" pitchFamily="34" charset="-122"/>
            <a:ea typeface="微软雅黑" pitchFamily="34" charset="-122"/>
          </a:endParaRPr>
        </a:p>
      </dsp:txBody>
      <dsp:txXfrm>
        <a:off x="4450181" y="1015821"/>
        <a:ext cx="1221826" cy="746229"/>
      </dsp:txXfrm>
    </dsp:sp>
    <dsp:sp modelId="{4846B6C1-6527-4630-9F15-2398108940D8}">
      <dsp:nvSpPr>
        <dsp:cNvPr id="0" name=""/>
        <dsp:cNvSpPr/>
      </dsp:nvSpPr>
      <dsp:spPr>
        <a:xfrm>
          <a:off x="4268433" y="794440"/>
          <a:ext cx="158532" cy="1585322"/>
        </a:xfrm>
        <a:custGeom>
          <a:avLst/>
          <a:gdLst/>
          <a:ahLst/>
          <a:cxnLst/>
          <a:rect l="0" t="0" r="0" b="0"/>
          <a:pathLst>
            <a:path>
              <a:moveTo>
                <a:pt x="0" y="0"/>
              </a:moveTo>
              <a:lnTo>
                <a:pt x="0" y="1585322"/>
              </a:lnTo>
              <a:lnTo>
                <a:pt x="158532" y="1585322"/>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ECEDA098-128E-4615-B4E5-E2D5A8D84464}">
      <dsp:nvSpPr>
        <dsp:cNvPr id="0" name=""/>
        <dsp:cNvSpPr/>
      </dsp:nvSpPr>
      <dsp:spPr>
        <a:xfrm>
          <a:off x="4426965" y="1983432"/>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药物发放</a:t>
          </a:r>
          <a:endParaRPr lang="zh-CN" altLang="en-US" sz="2000" kern="1200" dirty="0">
            <a:latin typeface="微软雅黑" pitchFamily="34" charset="-122"/>
            <a:ea typeface="微软雅黑" pitchFamily="34" charset="-122"/>
          </a:endParaRPr>
        </a:p>
      </dsp:txBody>
      <dsp:txXfrm>
        <a:off x="4450181" y="2006648"/>
        <a:ext cx="1221826" cy="746229"/>
      </dsp:txXfrm>
    </dsp:sp>
    <dsp:sp modelId="{8A8927D0-E9AF-437E-8620-A62C4C0B461A}">
      <dsp:nvSpPr>
        <dsp:cNvPr id="0" name=""/>
        <dsp:cNvSpPr/>
      </dsp:nvSpPr>
      <dsp:spPr>
        <a:xfrm>
          <a:off x="4268433" y="794440"/>
          <a:ext cx="158532" cy="2576149"/>
        </a:xfrm>
        <a:custGeom>
          <a:avLst/>
          <a:gdLst/>
          <a:ahLst/>
          <a:cxnLst/>
          <a:rect l="0" t="0" r="0" b="0"/>
          <a:pathLst>
            <a:path>
              <a:moveTo>
                <a:pt x="0" y="0"/>
              </a:moveTo>
              <a:lnTo>
                <a:pt x="0" y="2576149"/>
              </a:lnTo>
              <a:lnTo>
                <a:pt x="158532" y="2576149"/>
              </a:lnTo>
            </a:path>
          </a:pathLst>
        </a:custGeom>
        <a:noFill/>
        <a:ln w="12700" cap="flat" cmpd="sng" algn="ctr">
          <a:solidFill>
            <a:srgbClr val="FF6666"/>
          </a:solidFill>
          <a:prstDash val="solid"/>
          <a:miter lim="800000"/>
        </a:ln>
        <a:effectLst/>
      </dsp:spPr>
      <dsp:style>
        <a:lnRef idx="2">
          <a:scrgbClr r="0" g="0" b="0"/>
        </a:lnRef>
        <a:fillRef idx="0">
          <a:scrgbClr r="0" g="0" b="0"/>
        </a:fillRef>
        <a:effectRef idx="0">
          <a:scrgbClr r="0" g="0" b="0"/>
        </a:effectRef>
        <a:fontRef idx="minor"/>
      </dsp:style>
    </dsp:sp>
    <dsp:sp modelId="{90B919EE-2226-4397-8E19-A62D4C40C0DA}">
      <dsp:nvSpPr>
        <dsp:cNvPr id="0" name=""/>
        <dsp:cNvSpPr/>
      </dsp:nvSpPr>
      <dsp:spPr>
        <a:xfrm>
          <a:off x="4426965" y="2974258"/>
          <a:ext cx="1268258" cy="792661"/>
        </a:xfrm>
        <a:prstGeom prst="roundRect">
          <a:avLst>
            <a:gd name="adj" fmla="val 10000"/>
          </a:avLst>
        </a:prstGeom>
        <a:solidFill>
          <a:schemeClr val="lt1">
            <a:alpha val="90000"/>
            <a:hueOff val="0"/>
            <a:satOff val="0"/>
            <a:lumOff val="0"/>
            <a:alphaOff val="0"/>
          </a:schemeClr>
        </a:solidFill>
        <a:ln w="12700" cap="flat" cmpd="sng" algn="ctr">
          <a:solidFill>
            <a:srgbClr val="FF66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药物冻结</a:t>
          </a:r>
          <a:endParaRPr lang="zh-CN" altLang="en-US" sz="2000" kern="1200" dirty="0">
            <a:latin typeface="微软雅黑" pitchFamily="34" charset="-122"/>
            <a:ea typeface="微软雅黑" pitchFamily="34" charset="-122"/>
          </a:endParaRPr>
        </a:p>
      </dsp:txBody>
      <dsp:txXfrm>
        <a:off x="4450181" y="2997474"/>
        <a:ext cx="1221826" cy="746229"/>
      </dsp:txXfrm>
    </dsp:sp>
    <dsp:sp modelId="{DC6EF307-C391-4FC9-8674-F9C2E76150C9}">
      <dsp:nvSpPr>
        <dsp:cNvPr id="0" name=""/>
        <dsp:cNvSpPr/>
      </dsp:nvSpPr>
      <dsp:spPr>
        <a:xfrm>
          <a:off x="6082645" y="1778"/>
          <a:ext cx="1585322" cy="79266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研究助理</a:t>
          </a:r>
        </a:p>
      </dsp:txBody>
      <dsp:txXfrm>
        <a:off x="6105861" y="24994"/>
        <a:ext cx="1538890" cy="746229"/>
      </dsp:txXfrm>
    </dsp:sp>
    <dsp:sp modelId="{DA1512F9-E313-4DE6-A233-DFBFC62667E4}">
      <dsp:nvSpPr>
        <dsp:cNvPr id="0" name=""/>
        <dsp:cNvSpPr/>
      </dsp:nvSpPr>
      <dsp:spPr>
        <a:xfrm>
          <a:off x="6241177" y="794440"/>
          <a:ext cx="167441" cy="594496"/>
        </a:xfrm>
        <a:custGeom>
          <a:avLst/>
          <a:gdLst/>
          <a:ahLst/>
          <a:cxnLst/>
          <a:rect l="0" t="0" r="0" b="0"/>
          <a:pathLst>
            <a:path>
              <a:moveTo>
                <a:pt x="0" y="0"/>
              </a:moveTo>
              <a:lnTo>
                <a:pt x="0" y="594496"/>
              </a:lnTo>
              <a:lnTo>
                <a:pt x="167441" y="5944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A4CEBF-AA8C-42DB-9215-C11005D09B57}">
      <dsp:nvSpPr>
        <dsp:cNvPr id="0" name=""/>
        <dsp:cNvSpPr/>
      </dsp:nvSpPr>
      <dsp:spPr>
        <a:xfrm>
          <a:off x="6408619" y="992605"/>
          <a:ext cx="1268258" cy="792661"/>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随机申请</a:t>
          </a:r>
        </a:p>
      </dsp:txBody>
      <dsp:txXfrm>
        <a:off x="6431835" y="1015821"/>
        <a:ext cx="1221826" cy="746229"/>
      </dsp:txXfrm>
    </dsp:sp>
    <dsp:sp modelId="{5BD3E866-AAB1-4A2A-896E-5032DF61FFCE}">
      <dsp:nvSpPr>
        <dsp:cNvPr id="0" name=""/>
        <dsp:cNvSpPr/>
      </dsp:nvSpPr>
      <dsp:spPr>
        <a:xfrm>
          <a:off x="6241177" y="794440"/>
          <a:ext cx="167441" cy="1585322"/>
        </a:xfrm>
        <a:custGeom>
          <a:avLst/>
          <a:gdLst/>
          <a:ahLst/>
          <a:cxnLst/>
          <a:rect l="0" t="0" r="0" b="0"/>
          <a:pathLst>
            <a:path>
              <a:moveTo>
                <a:pt x="0" y="0"/>
              </a:moveTo>
              <a:lnTo>
                <a:pt x="0" y="1585322"/>
              </a:lnTo>
              <a:lnTo>
                <a:pt x="167441" y="1585322"/>
              </a:lnTo>
            </a:path>
          </a:pathLst>
        </a:cu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129479C-3894-4A3C-9E0E-0AB04972D22A}">
      <dsp:nvSpPr>
        <dsp:cNvPr id="0" name=""/>
        <dsp:cNvSpPr/>
      </dsp:nvSpPr>
      <dsp:spPr>
        <a:xfrm>
          <a:off x="6408619" y="1983432"/>
          <a:ext cx="1268258" cy="792661"/>
        </a:xfrm>
        <a:prstGeom prst="roundRect">
          <a:avLst>
            <a:gd name="adj" fmla="val 10000"/>
          </a:avLst>
        </a:prstGeom>
        <a:solidFill>
          <a:schemeClr val="lt1">
            <a:alpha val="9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药物发放</a:t>
          </a:r>
          <a:endParaRPr lang="zh-CN" altLang="en-US" sz="2000" kern="1200" dirty="0">
            <a:latin typeface="微软雅黑" pitchFamily="34" charset="-122"/>
            <a:ea typeface="微软雅黑" pitchFamily="34" charset="-122"/>
          </a:endParaRPr>
        </a:p>
      </dsp:txBody>
      <dsp:txXfrm>
        <a:off x="6431835" y="2006648"/>
        <a:ext cx="1221826" cy="746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F6A9D-FB6D-4CEE-930B-88EC15191A8F}">
      <dsp:nvSpPr>
        <dsp:cNvPr id="0" name=""/>
        <dsp:cNvSpPr/>
      </dsp:nvSpPr>
      <dsp:spPr>
        <a:xfrm>
          <a:off x="199848" y="0"/>
          <a:ext cx="1506651" cy="753325"/>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ts val="0"/>
            </a:spcAft>
          </a:pPr>
          <a:r>
            <a:rPr kumimoji="1" lang="en-US" altLang="zh-CN" sz="1600" kern="1200" dirty="0">
              <a:solidFill>
                <a:schemeClr val="tx1"/>
              </a:solidFill>
              <a:latin typeface="微软雅黑" panose="020B0503020204020204" pitchFamily="34" charset="-122"/>
              <a:ea typeface="微软雅黑" panose="020B0503020204020204" pitchFamily="34" charset="-122"/>
            </a:rPr>
            <a:t>PI</a:t>
          </a:r>
          <a:r>
            <a:rPr kumimoji="1" lang="en-US" sz="1600" kern="1200" dirty="0">
              <a:solidFill>
                <a:schemeClr val="tx1"/>
              </a:solidFill>
              <a:latin typeface="微软雅黑" panose="020B0503020204020204" pitchFamily="34" charset="-122"/>
              <a:ea typeface="微软雅黑" panose="020B0503020204020204" pitchFamily="34" charset="-122"/>
            </a:rPr>
            <a:t>/CRC</a:t>
          </a:r>
          <a:endParaRPr lang="zh-CN" sz="1600" kern="1200" dirty="0">
            <a:solidFill>
              <a:schemeClr val="tx1"/>
            </a:solidFill>
            <a:latin typeface="微软雅黑" panose="020B0503020204020204" pitchFamily="34" charset="-122"/>
            <a:ea typeface="微软雅黑" panose="020B0503020204020204" pitchFamily="34" charset="-122"/>
          </a:endParaRPr>
        </a:p>
      </dsp:txBody>
      <dsp:txXfrm>
        <a:off x="221912" y="22064"/>
        <a:ext cx="1462523" cy="709197"/>
      </dsp:txXfrm>
    </dsp:sp>
    <dsp:sp modelId="{94F4243E-83A1-4026-9429-95AA9273E1DB}">
      <dsp:nvSpPr>
        <dsp:cNvPr id="0" name=""/>
        <dsp:cNvSpPr/>
      </dsp:nvSpPr>
      <dsp:spPr>
        <a:xfrm>
          <a:off x="350513" y="753325"/>
          <a:ext cx="153919" cy="565376"/>
        </a:xfrm>
        <a:custGeom>
          <a:avLst/>
          <a:gdLst/>
          <a:ahLst/>
          <a:cxnLst/>
          <a:rect l="0" t="0" r="0" b="0"/>
          <a:pathLst>
            <a:path>
              <a:moveTo>
                <a:pt x="0" y="0"/>
              </a:moveTo>
              <a:lnTo>
                <a:pt x="0" y="565376"/>
              </a:lnTo>
              <a:lnTo>
                <a:pt x="153919" y="565376"/>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E411DA71-A82F-44E7-AAE5-A9724E27150A}">
      <dsp:nvSpPr>
        <dsp:cNvPr id="0" name=""/>
        <dsp:cNvSpPr/>
      </dsp:nvSpPr>
      <dsp:spPr>
        <a:xfrm>
          <a:off x="504432" y="942039"/>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ts val="0"/>
            </a:spcAft>
          </a:pPr>
          <a:r>
            <a:rPr lang="zh-CN" altLang="en-US" sz="1600" kern="1200" dirty="0" smtClean="0">
              <a:solidFill>
                <a:schemeClr val="tx1">
                  <a:lumMod val="95000"/>
                  <a:lumOff val="5000"/>
                </a:schemeClr>
              </a:solidFill>
              <a:latin typeface="微软雅黑" panose="020B0503020204020204" pitchFamily="34" charset="-122"/>
              <a:ea typeface="微软雅黑" panose="020B0503020204020204" pitchFamily="34" charset="-122"/>
            </a:rPr>
            <a:t>数据录入</a:t>
          </a:r>
          <a:endParaRPr lang="en-US" altLang="zh-CN" sz="1600" kern="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0" algn="ctr" defTabSz="711200" rtl="0">
            <a:lnSpc>
              <a:spcPct val="90000"/>
            </a:lnSpc>
            <a:spcBef>
              <a:spcPct val="0"/>
            </a:spcBef>
            <a:spcAft>
              <a:spcPts val="0"/>
            </a:spcAft>
          </a:pPr>
          <a:r>
            <a:rPr lang="zh-CN" altLang="en-US" sz="1600" kern="1200" dirty="0" smtClean="0">
              <a:solidFill>
                <a:schemeClr val="tx1"/>
              </a:solidFill>
              <a:latin typeface="微软雅黑" panose="020B0503020204020204" pitchFamily="34" charset="-122"/>
              <a:ea typeface="微软雅黑" panose="020B0503020204020204" pitchFamily="34" charset="-122"/>
            </a:rPr>
            <a:t>数据</a:t>
          </a:r>
          <a:r>
            <a:rPr lang="zh-CN" altLang="en-US" sz="1600" kern="1200" dirty="0">
              <a:solidFill>
                <a:schemeClr val="tx1"/>
              </a:solidFill>
              <a:latin typeface="微软雅黑" panose="020B0503020204020204" pitchFamily="34" charset="-122"/>
              <a:ea typeface="微软雅黑" panose="020B0503020204020204" pitchFamily="34" charset="-122"/>
            </a:rPr>
            <a:t>修正</a:t>
          </a:r>
          <a:endParaRPr lang="zh-CN" altLang="en-US" sz="1600" kern="1200" dirty="0">
            <a:solidFill>
              <a:srgbClr val="FF0000"/>
            </a:solidFill>
            <a:latin typeface="微软雅黑" panose="020B0503020204020204" pitchFamily="34" charset="-122"/>
            <a:ea typeface="微软雅黑" panose="020B0503020204020204" pitchFamily="34" charset="-122"/>
          </a:endParaRPr>
        </a:p>
      </dsp:txBody>
      <dsp:txXfrm>
        <a:off x="526496" y="964103"/>
        <a:ext cx="1161193" cy="709197"/>
      </dsp:txXfrm>
    </dsp:sp>
    <dsp:sp modelId="{F4EBA21B-92FC-42B8-B1B6-ABDEF0161888}">
      <dsp:nvSpPr>
        <dsp:cNvPr id="0" name=""/>
        <dsp:cNvSpPr/>
      </dsp:nvSpPr>
      <dsp:spPr>
        <a:xfrm>
          <a:off x="350513" y="753325"/>
          <a:ext cx="161464" cy="1494558"/>
        </a:xfrm>
        <a:custGeom>
          <a:avLst/>
          <a:gdLst/>
          <a:ahLst/>
          <a:cxnLst/>
          <a:rect l="0" t="0" r="0" b="0"/>
          <a:pathLst>
            <a:path>
              <a:moveTo>
                <a:pt x="0" y="0"/>
              </a:moveTo>
              <a:lnTo>
                <a:pt x="0" y="1494558"/>
              </a:lnTo>
              <a:lnTo>
                <a:pt x="161464" y="1494558"/>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C8355549-070C-4F3E-9922-818BF4C7AA1B}">
      <dsp:nvSpPr>
        <dsp:cNvPr id="0" name=""/>
        <dsp:cNvSpPr/>
      </dsp:nvSpPr>
      <dsp:spPr>
        <a:xfrm>
          <a:off x="511978" y="1871221"/>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疑问回复</a:t>
          </a:r>
        </a:p>
      </dsp:txBody>
      <dsp:txXfrm>
        <a:off x="534042" y="1893285"/>
        <a:ext cx="1161193" cy="709197"/>
      </dsp:txXfrm>
    </dsp:sp>
    <dsp:sp modelId="{2465E16C-3DC2-4065-A3E6-20C8DF7F5D13}">
      <dsp:nvSpPr>
        <dsp:cNvPr id="0" name=""/>
        <dsp:cNvSpPr/>
      </dsp:nvSpPr>
      <dsp:spPr>
        <a:xfrm>
          <a:off x="350513" y="753325"/>
          <a:ext cx="153919" cy="2448691"/>
        </a:xfrm>
        <a:custGeom>
          <a:avLst/>
          <a:gdLst/>
          <a:ahLst/>
          <a:cxnLst/>
          <a:rect l="0" t="0" r="0" b="0"/>
          <a:pathLst>
            <a:path>
              <a:moveTo>
                <a:pt x="0" y="0"/>
              </a:moveTo>
              <a:lnTo>
                <a:pt x="0" y="2448691"/>
              </a:lnTo>
              <a:lnTo>
                <a:pt x="153919" y="2448691"/>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482FA559-2FC7-4A99-A215-AB58CA8350FD}">
      <dsp:nvSpPr>
        <dsp:cNvPr id="0" name=""/>
        <dsp:cNvSpPr/>
      </dsp:nvSpPr>
      <dsp:spPr>
        <a:xfrm>
          <a:off x="504432" y="2825353"/>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rgbClr val="FF0000"/>
              </a:solidFill>
              <a:latin typeface="微软雅黑" panose="020B0503020204020204" pitchFamily="34" charset="-122"/>
              <a:ea typeface="微软雅黑" panose="020B0503020204020204" pitchFamily="34" charset="-122"/>
            </a:rPr>
            <a:t>签名审核</a:t>
          </a:r>
        </a:p>
      </dsp:txBody>
      <dsp:txXfrm>
        <a:off x="526496" y="2847417"/>
        <a:ext cx="1161193" cy="709197"/>
      </dsp:txXfrm>
    </dsp:sp>
    <dsp:sp modelId="{DF13AEC3-52EC-4E9E-993D-E0818B0729BD}">
      <dsp:nvSpPr>
        <dsp:cNvPr id="0" name=""/>
        <dsp:cNvSpPr/>
      </dsp:nvSpPr>
      <dsp:spPr>
        <a:xfrm>
          <a:off x="2084367" y="0"/>
          <a:ext cx="1506651" cy="753325"/>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kumimoji="1" lang="en-US" sz="1600" kern="1200" dirty="0">
              <a:solidFill>
                <a:schemeClr val="tx1"/>
              </a:solidFill>
              <a:latin typeface="微软雅黑" panose="020B0503020204020204" pitchFamily="34" charset="-122"/>
              <a:ea typeface="微软雅黑" panose="020B0503020204020204" pitchFamily="34" charset="-122"/>
            </a:rPr>
            <a:t>CRA</a:t>
          </a:r>
          <a:endParaRPr kumimoji="1" lang="zh-CN" sz="1600" kern="1200" dirty="0">
            <a:solidFill>
              <a:schemeClr val="tx1"/>
            </a:solidFill>
            <a:latin typeface="微软雅黑" panose="020B0503020204020204" pitchFamily="34" charset="-122"/>
            <a:ea typeface="微软雅黑" panose="020B0503020204020204" pitchFamily="34" charset="-122"/>
          </a:endParaRPr>
        </a:p>
      </dsp:txBody>
      <dsp:txXfrm>
        <a:off x="2106431" y="22064"/>
        <a:ext cx="1462523" cy="709197"/>
      </dsp:txXfrm>
    </dsp:sp>
    <dsp:sp modelId="{66D0F4A0-4E42-4A62-9FD3-A0E317F21509}">
      <dsp:nvSpPr>
        <dsp:cNvPr id="0" name=""/>
        <dsp:cNvSpPr/>
      </dsp:nvSpPr>
      <dsp:spPr>
        <a:xfrm>
          <a:off x="2235033" y="753325"/>
          <a:ext cx="152714" cy="565376"/>
        </a:xfrm>
        <a:custGeom>
          <a:avLst/>
          <a:gdLst/>
          <a:ahLst/>
          <a:cxnLst/>
          <a:rect l="0" t="0" r="0" b="0"/>
          <a:pathLst>
            <a:path>
              <a:moveTo>
                <a:pt x="0" y="0"/>
              </a:moveTo>
              <a:lnTo>
                <a:pt x="0" y="565376"/>
              </a:lnTo>
              <a:lnTo>
                <a:pt x="152714" y="565376"/>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29A3F9B9-1E47-42D1-AADD-D310F2A27735}">
      <dsp:nvSpPr>
        <dsp:cNvPr id="0" name=""/>
        <dsp:cNvSpPr/>
      </dsp:nvSpPr>
      <dsp:spPr>
        <a:xfrm>
          <a:off x="2387747" y="942039"/>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数据核查</a:t>
          </a:r>
        </a:p>
      </dsp:txBody>
      <dsp:txXfrm>
        <a:off x="2409811" y="964103"/>
        <a:ext cx="1161193" cy="709197"/>
      </dsp:txXfrm>
    </dsp:sp>
    <dsp:sp modelId="{5FB08A5B-1A3C-4DE6-8DD3-836EDD4EDD53}">
      <dsp:nvSpPr>
        <dsp:cNvPr id="0" name=""/>
        <dsp:cNvSpPr/>
      </dsp:nvSpPr>
      <dsp:spPr>
        <a:xfrm>
          <a:off x="2235033" y="753325"/>
          <a:ext cx="152714" cy="1507033"/>
        </a:xfrm>
        <a:custGeom>
          <a:avLst/>
          <a:gdLst/>
          <a:ahLst/>
          <a:cxnLst/>
          <a:rect l="0" t="0" r="0" b="0"/>
          <a:pathLst>
            <a:path>
              <a:moveTo>
                <a:pt x="0" y="0"/>
              </a:moveTo>
              <a:lnTo>
                <a:pt x="0" y="1507033"/>
              </a:lnTo>
              <a:lnTo>
                <a:pt x="152714" y="1507033"/>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71E2EB0D-553C-4861-8C5D-C258F872D566}">
      <dsp:nvSpPr>
        <dsp:cNvPr id="0" name=""/>
        <dsp:cNvSpPr/>
      </dsp:nvSpPr>
      <dsp:spPr>
        <a:xfrm>
          <a:off x="2387747" y="1883696"/>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数据质疑</a:t>
          </a:r>
        </a:p>
      </dsp:txBody>
      <dsp:txXfrm>
        <a:off x="2409811" y="1905760"/>
        <a:ext cx="1161193" cy="709197"/>
      </dsp:txXfrm>
    </dsp:sp>
    <dsp:sp modelId="{A5A9D5ED-6926-4264-9CFB-2FBB79F4BDFA}">
      <dsp:nvSpPr>
        <dsp:cNvPr id="0" name=""/>
        <dsp:cNvSpPr/>
      </dsp:nvSpPr>
      <dsp:spPr>
        <a:xfrm>
          <a:off x="2235033" y="753325"/>
          <a:ext cx="152714" cy="2448691"/>
        </a:xfrm>
        <a:custGeom>
          <a:avLst/>
          <a:gdLst/>
          <a:ahLst/>
          <a:cxnLst/>
          <a:rect l="0" t="0" r="0" b="0"/>
          <a:pathLst>
            <a:path>
              <a:moveTo>
                <a:pt x="0" y="0"/>
              </a:moveTo>
              <a:lnTo>
                <a:pt x="0" y="2448691"/>
              </a:lnTo>
              <a:lnTo>
                <a:pt x="152714" y="2448691"/>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0F5DC40B-0002-481E-ADF1-C8061AEF2213}">
      <dsp:nvSpPr>
        <dsp:cNvPr id="0" name=""/>
        <dsp:cNvSpPr/>
      </dsp:nvSpPr>
      <dsp:spPr>
        <a:xfrm>
          <a:off x="2387747" y="2825353"/>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疑问批复</a:t>
          </a:r>
        </a:p>
      </dsp:txBody>
      <dsp:txXfrm>
        <a:off x="2409811" y="2847417"/>
        <a:ext cx="1161193" cy="709197"/>
      </dsp:txXfrm>
    </dsp:sp>
    <dsp:sp modelId="{FC977E49-1A5A-4E3D-9079-C3073B629F78}">
      <dsp:nvSpPr>
        <dsp:cNvPr id="0" name=""/>
        <dsp:cNvSpPr/>
      </dsp:nvSpPr>
      <dsp:spPr>
        <a:xfrm>
          <a:off x="3907024" y="382"/>
          <a:ext cx="1506651" cy="753325"/>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ts val="0"/>
            </a:spcAft>
          </a:pPr>
          <a:r>
            <a:rPr kumimoji="1" lang="en-US" sz="1600" kern="1200" dirty="0">
              <a:solidFill>
                <a:schemeClr val="tx1"/>
              </a:solidFill>
              <a:latin typeface="微软雅黑" panose="020B0503020204020204" pitchFamily="34" charset="-122"/>
              <a:ea typeface="微软雅黑" panose="020B0503020204020204" pitchFamily="34" charset="-122"/>
            </a:rPr>
            <a:t>D</a:t>
          </a:r>
          <a:r>
            <a:rPr kumimoji="1" lang="en-US" altLang="zh-CN" sz="1600" kern="1200" dirty="0">
              <a:solidFill>
                <a:schemeClr val="tx1"/>
              </a:solidFill>
              <a:latin typeface="微软雅黑" panose="020B0503020204020204" pitchFamily="34" charset="-122"/>
              <a:ea typeface="微软雅黑" panose="020B0503020204020204" pitchFamily="34" charset="-122"/>
            </a:rPr>
            <a:t>M</a:t>
          </a:r>
          <a:endParaRPr kumimoji="1" lang="zh-CN" sz="1600" kern="1200" dirty="0">
            <a:solidFill>
              <a:schemeClr val="tx1"/>
            </a:solidFill>
            <a:latin typeface="微软雅黑" panose="020B0503020204020204" pitchFamily="34" charset="-122"/>
            <a:ea typeface="微软雅黑" panose="020B0503020204020204" pitchFamily="34" charset="-122"/>
          </a:endParaRPr>
        </a:p>
      </dsp:txBody>
      <dsp:txXfrm>
        <a:off x="3929088" y="22446"/>
        <a:ext cx="1462523" cy="709197"/>
      </dsp:txXfrm>
    </dsp:sp>
    <dsp:sp modelId="{C57976BC-CBE5-4404-B3AB-C2708F2778F2}">
      <dsp:nvSpPr>
        <dsp:cNvPr id="0" name=""/>
        <dsp:cNvSpPr/>
      </dsp:nvSpPr>
      <dsp:spPr>
        <a:xfrm>
          <a:off x="4057689" y="753708"/>
          <a:ext cx="150659" cy="564994"/>
        </a:xfrm>
        <a:custGeom>
          <a:avLst/>
          <a:gdLst/>
          <a:ahLst/>
          <a:cxnLst/>
          <a:rect l="0" t="0" r="0" b="0"/>
          <a:pathLst>
            <a:path>
              <a:moveTo>
                <a:pt x="0" y="0"/>
              </a:moveTo>
              <a:lnTo>
                <a:pt x="0" y="564994"/>
              </a:lnTo>
              <a:lnTo>
                <a:pt x="150659" y="564994"/>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B2AF7998-E562-40B2-9841-FF6BB4721F07}">
      <dsp:nvSpPr>
        <dsp:cNvPr id="0" name=""/>
        <dsp:cNvSpPr/>
      </dsp:nvSpPr>
      <dsp:spPr>
        <a:xfrm>
          <a:off x="4208348" y="942039"/>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ts val="0"/>
            </a:spcAft>
          </a:pPr>
          <a:r>
            <a:rPr kumimoji="1" lang="zh-CN" altLang="en-US" sz="1600" kern="1200" dirty="0">
              <a:solidFill>
                <a:schemeClr val="tx1"/>
              </a:solidFill>
              <a:latin typeface="微软雅黑" panose="020B0503020204020204" pitchFamily="34" charset="-122"/>
              <a:ea typeface="微软雅黑" panose="020B0503020204020204" pitchFamily="34" charset="-122"/>
            </a:rPr>
            <a:t>数据质疑</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a:off x="4230412" y="964103"/>
        <a:ext cx="1161193" cy="709197"/>
      </dsp:txXfrm>
    </dsp:sp>
    <dsp:sp modelId="{51AC655E-0256-4855-BD89-2E22D205828B}">
      <dsp:nvSpPr>
        <dsp:cNvPr id="0" name=""/>
        <dsp:cNvSpPr/>
      </dsp:nvSpPr>
      <dsp:spPr>
        <a:xfrm>
          <a:off x="4057689" y="753708"/>
          <a:ext cx="150659" cy="1506651"/>
        </a:xfrm>
        <a:custGeom>
          <a:avLst/>
          <a:gdLst/>
          <a:ahLst/>
          <a:cxnLst/>
          <a:rect l="0" t="0" r="0" b="0"/>
          <a:pathLst>
            <a:path>
              <a:moveTo>
                <a:pt x="0" y="0"/>
              </a:moveTo>
              <a:lnTo>
                <a:pt x="0" y="1506651"/>
              </a:lnTo>
              <a:lnTo>
                <a:pt x="150659" y="1506651"/>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57455C66-7605-4050-B904-E5B76D4BF4E4}">
      <dsp:nvSpPr>
        <dsp:cNvPr id="0" name=""/>
        <dsp:cNvSpPr/>
      </dsp:nvSpPr>
      <dsp:spPr>
        <a:xfrm>
          <a:off x="4208348" y="1883696"/>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kumimoji="1" lang="zh-CN" altLang="en-US" sz="1600" kern="1200" dirty="0">
              <a:solidFill>
                <a:schemeClr val="tx1"/>
              </a:solidFill>
              <a:latin typeface="微软雅黑" panose="020B0503020204020204" pitchFamily="34" charset="-122"/>
              <a:ea typeface="微软雅黑" panose="020B0503020204020204" pitchFamily="34" charset="-122"/>
            </a:rPr>
            <a:t>疑问批复</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a:off x="4230412" y="1905760"/>
        <a:ext cx="1161193" cy="709197"/>
      </dsp:txXfrm>
    </dsp:sp>
    <dsp:sp modelId="{58C8852A-EE30-4077-815F-7AF6C576397F}">
      <dsp:nvSpPr>
        <dsp:cNvPr id="0" name=""/>
        <dsp:cNvSpPr/>
      </dsp:nvSpPr>
      <dsp:spPr>
        <a:xfrm>
          <a:off x="4057689" y="753708"/>
          <a:ext cx="150659" cy="2448308"/>
        </a:xfrm>
        <a:custGeom>
          <a:avLst/>
          <a:gdLst/>
          <a:ahLst/>
          <a:cxnLst/>
          <a:rect l="0" t="0" r="0" b="0"/>
          <a:pathLst>
            <a:path>
              <a:moveTo>
                <a:pt x="0" y="0"/>
              </a:moveTo>
              <a:lnTo>
                <a:pt x="0" y="2448308"/>
              </a:lnTo>
              <a:lnTo>
                <a:pt x="150659" y="2448308"/>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15BD971D-F08B-4DAD-9602-FBADE171CB59}">
      <dsp:nvSpPr>
        <dsp:cNvPr id="0" name=""/>
        <dsp:cNvSpPr/>
      </dsp:nvSpPr>
      <dsp:spPr>
        <a:xfrm>
          <a:off x="4208348" y="2825353"/>
          <a:ext cx="1205321" cy="753325"/>
        </a:xfrm>
        <a:prstGeom prst="roundRect">
          <a:avLst>
            <a:gd name="adj" fmla="val 10000"/>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kumimoji="1" lang="zh-CN" altLang="en-US" sz="1600" kern="1200" dirty="0">
              <a:solidFill>
                <a:schemeClr val="tx1"/>
              </a:solidFill>
              <a:latin typeface="微软雅黑" panose="020B0503020204020204" pitchFamily="34" charset="-122"/>
              <a:ea typeface="微软雅黑" panose="020B0503020204020204" pitchFamily="34" charset="-122"/>
            </a:rPr>
            <a:t>数据</a:t>
          </a:r>
          <a:r>
            <a:rPr kumimoji="1" lang="zh-CN" altLang="en-US" sz="1600" kern="1200" dirty="0" smtClean="0">
              <a:solidFill>
                <a:schemeClr val="tx1"/>
              </a:solidFill>
              <a:latin typeface="微软雅黑" panose="020B0503020204020204" pitchFamily="34" charset="-122"/>
              <a:ea typeface="微软雅黑" panose="020B0503020204020204" pitchFamily="34" charset="-122"/>
            </a:rPr>
            <a:t>冻结</a:t>
          </a:r>
          <a:endParaRPr kumimoji="1" lang="en-US" altLang="zh-CN" sz="1600" kern="1200" smtClean="0">
            <a:solidFill>
              <a:schemeClr val="tx1"/>
            </a:solidFill>
            <a:latin typeface="微软雅黑" panose="020B0503020204020204" pitchFamily="34" charset="-122"/>
            <a:ea typeface="微软雅黑" panose="020B0503020204020204" pitchFamily="34" charset="-122"/>
          </a:endParaRPr>
        </a:p>
        <a:p>
          <a:pPr lvl="0" algn="ctr" defTabSz="711200" rtl="0">
            <a:lnSpc>
              <a:spcPct val="90000"/>
            </a:lnSpc>
            <a:spcBef>
              <a:spcPct val="0"/>
            </a:spcBef>
            <a:spcAft>
              <a:spcPct val="35000"/>
            </a:spcAft>
          </a:pPr>
          <a:r>
            <a:rPr kumimoji="1" lang="zh-CN" altLang="en-US" sz="1600" kern="1200" smtClean="0">
              <a:solidFill>
                <a:schemeClr val="tx1"/>
              </a:solidFill>
              <a:latin typeface="微软雅黑" panose="020B0503020204020204" pitchFamily="34" charset="-122"/>
              <a:ea typeface="微软雅黑" panose="020B0503020204020204" pitchFamily="34" charset="-122"/>
            </a:rPr>
            <a:t>数据</a:t>
          </a:r>
          <a:r>
            <a:rPr kumimoji="1" lang="zh-CN" altLang="en-US" sz="1600" kern="1200" dirty="0">
              <a:solidFill>
                <a:schemeClr val="tx1"/>
              </a:solidFill>
              <a:latin typeface="微软雅黑" panose="020B0503020204020204" pitchFamily="34" charset="-122"/>
              <a:ea typeface="微软雅黑" panose="020B0503020204020204" pitchFamily="34" charset="-122"/>
            </a:rPr>
            <a:t>锁定</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a:off x="4230412" y="2847417"/>
        <a:ext cx="1161193" cy="709197"/>
      </dsp:txXfrm>
    </dsp:sp>
    <dsp:sp modelId="{7B68FD49-AAEC-4D1C-A3DD-BE495C631610}">
      <dsp:nvSpPr>
        <dsp:cNvPr id="0" name=""/>
        <dsp:cNvSpPr/>
      </dsp:nvSpPr>
      <dsp:spPr>
        <a:xfrm>
          <a:off x="5809247" y="18175"/>
          <a:ext cx="1506651" cy="75332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ts val="0"/>
            </a:spcAft>
          </a:pPr>
          <a:r>
            <a:rPr kumimoji="1" lang="en-US" altLang="zh-CN" sz="1600" kern="1200" dirty="0">
              <a:solidFill>
                <a:schemeClr val="tx1"/>
              </a:solidFill>
              <a:latin typeface="微软雅黑" panose="020B0503020204020204" pitchFamily="34" charset="-122"/>
              <a:ea typeface="微软雅黑" panose="020B0503020204020204" pitchFamily="34" charset="-122"/>
            </a:rPr>
            <a:t>MR</a:t>
          </a:r>
          <a:endParaRPr kumimoji="1" lang="zh-CN" altLang="en-US" sz="1600" kern="1200" dirty="0">
            <a:solidFill>
              <a:schemeClr val="tx1"/>
            </a:solidFill>
            <a:latin typeface="微软雅黑" panose="020B0503020204020204" pitchFamily="34" charset="-122"/>
            <a:ea typeface="微软雅黑" panose="020B0503020204020204" pitchFamily="34" charset="-122"/>
          </a:endParaRPr>
        </a:p>
      </dsp:txBody>
      <dsp:txXfrm>
        <a:off x="5831311" y="40239"/>
        <a:ext cx="1462523" cy="709197"/>
      </dsp:txXfrm>
    </dsp:sp>
    <dsp:sp modelId="{0EA42BF5-70F6-44AF-BC1D-CF4B4E21D5B7}">
      <dsp:nvSpPr>
        <dsp:cNvPr id="0" name=""/>
        <dsp:cNvSpPr/>
      </dsp:nvSpPr>
      <dsp:spPr>
        <a:xfrm>
          <a:off x="5959912" y="771501"/>
          <a:ext cx="150674" cy="547200"/>
        </a:xfrm>
        <a:custGeom>
          <a:avLst/>
          <a:gdLst/>
          <a:ahLst/>
          <a:cxnLst/>
          <a:rect l="0" t="0" r="0" b="0"/>
          <a:pathLst>
            <a:path>
              <a:moveTo>
                <a:pt x="0" y="0"/>
              </a:moveTo>
              <a:lnTo>
                <a:pt x="0" y="547200"/>
              </a:lnTo>
              <a:lnTo>
                <a:pt x="150674" y="5472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DD1970-0638-41F2-A9ED-9E49E78740EA}">
      <dsp:nvSpPr>
        <dsp:cNvPr id="0" name=""/>
        <dsp:cNvSpPr/>
      </dsp:nvSpPr>
      <dsp:spPr>
        <a:xfrm>
          <a:off x="6110586" y="942039"/>
          <a:ext cx="1205321" cy="753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数据质疑</a:t>
          </a:r>
          <a:endParaRPr lang="zh-CN" altLang="en-US" sz="1600" kern="1200" dirty="0"/>
        </a:p>
      </dsp:txBody>
      <dsp:txXfrm>
        <a:off x="6132650" y="964103"/>
        <a:ext cx="1161193" cy="709197"/>
      </dsp:txXfrm>
    </dsp:sp>
    <dsp:sp modelId="{7A5CEC7E-2170-4F08-AED3-984A94F0C382}">
      <dsp:nvSpPr>
        <dsp:cNvPr id="0" name=""/>
        <dsp:cNvSpPr/>
      </dsp:nvSpPr>
      <dsp:spPr>
        <a:xfrm>
          <a:off x="5959912" y="771501"/>
          <a:ext cx="150674" cy="1488858"/>
        </a:xfrm>
        <a:custGeom>
          <a:avLst/>
          <a:gdLst/>
          <a:ahLst/>
          <a:cxnLst/>
          <a:rect l="0" t="0" r="0" b="0"/>
          <a:pathLst>
            <a:path>
              <a:moveTo>
                <a:pt x="0" y="0"/>
              </a:moveTo>
              <a:lnTo>
                <a:pt x="0" y="1488858"/>
              </a:lnTo>
              <a:lnTo>
                <a:pt x="150674" y="14888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853F74-FE74-4B0C-A226-1EDA8171C278}">
      <dsp:nvSpPr>
        <dsp:cNvPr id="0" name=""/>
        <dsp:cNvSpPr/>
      </dsp:nvSpPr>
      <dsp:spPr>
        <a:xfrm>
          <a:off x="6110586" y="1883696"/>
          <a:ext cx="1205321" cy="753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疑问批复</a:t>
          </a:r>
          <a:endParaRPr lang="zh-CN" altLang="en-US" sz="1600" kern="1200" dirty="0"/>
        </a:p>
      </dsp:txBody>
      <dsp:txXfrm>
        <a:off x="6132650" y="1905760"/>
        <a:ext cx="1161193" cy="709197"/>
      </dsp:txXfrm>
    </dsp:sp>
    <dsp:sp modelId="{49209F87-A0F0-48D7-92B6-A7576914D6CF}">
      <dsp:nvSpPr>
        <dsp:cNvPr id="0" name=""/>
        <dsp:cNvSpPr/>
      </dsp:nvSpPr>
      <dsp:spPr>
        <a:xfrm>
          <a:off x="5959912" y="771501"/>
          <a:ext cx="150674" cy="2430515"/>
        </a:xfrm>
        <a:custGeom>
          <a:avLst/>
          <a:gdLst/>
          <a:ahLst/>
          <a:cxnLst/>
          <a:rect l="0" t="0" r="0" b="0"/>
          <a:pathLst>
            <a:path>
              <a:moveTo>
                <a:pt x="0" y="0"/>
              </a:moveTo>
              <a:lnTo>
                <a:pt x="0" y="2430515"/>
              </a:lnTo>
              <a:lnTo>
                <a:pt x="150674" y="24305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CBE334-D551-4041-889E-66F78ADB0CE6}">
      <dsp:nvSpPr>
        <dsp:cNvPr id="0" name=""/>
        <dsp:cNvSpPr/>
      </dsp:nvSpPr>
      <dsp:spPr>
        <a:xfrm>
          <a:off x="6110586" y="2825353"/>
          <a:ext cx="1205321" cy="753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rPr>
            <a:t>问题注释</a:t>
          </a:r>
          <a:endParaRPr lang="zh-CN" altLang="en-US" sz="1600" kern="1200" dirty="0"/>
        </a:p>
      </dsp:txBody>
      <dsp:txXfrm>
        <a:off x="6132650" y="2847417"/>
        <a:ext cx="1161193" cy="70919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CDD7492D-6389-4E1B-9A33-12522DA61D41}" type="datetimeFigureOut">
              <a:rPr lang="zh-CN" altLang="en-US" smtClean="0"/>
              <a:t>2020/2/17</a:t>
            </a:fld>
            <a:endParaRPr lang="zh-CN" altLang="en-US"/>
          </a:p>
        </p:txBody>
      </p:sp>
      <p:sp>
        <p:nvSpPr>
          <p:cNvPr id="4" name="页脚占位符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E7D9C222-2172-4E80-895E-3BA6BF0878FA}" type="slidenum">
              <a:rPr lang="zh-CN" altLang="en-US" smtClean="0"/>
              <a:t>‹#›</a:t>
            </a:fld>
            <a:endParaRPr lang="zh-CN" altLang="en-US"/>
          </a:p>
        </p:txBody>
      </p:sp>
    </p:spTree>
    <p:extLst>
      <p:ext uri="{BB962C8B-B14F-4D97-AF65-F5344CB8AC3E}">
        <p14:creationId xmlns:p14="http://schemas.microsoft.com/office/powerpoint/2010/main" val="963649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CB8AF1C4-724A-4156-B39C-6DCA902A70BA}" type="datetimeFigureOut">
              <a:rPr lang="zh-CN" altLang="en-US" smtClean="0"/>
              <a:t>2020/2/17</a:t>
            </a:fld>
            <a:endParaRPr lang="zh-CN" altLang="en-US"/>
          </a:p>
        </p:txBody>
      </p:sp>
      <p:sp>
        <p:nvSpPr>
          <p:cNvPr id="4" name="幻灯片图像占位符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6429B27C-A577-4D65-BE32-C5B3DC16D92E}" type="slidenum">
              <a:rPr lang="zh-CN" altLang="en-US" smtClean="0"/>
              <a:t>‹#›</a:t>
            </a:fld>
            <a:endParaRPr lang="zh-CN" altLang="en-US"/>
          </a:p>
        </p:txBody>
      </p:sp>
    </p:spTree>
    <p:extLst>
      <p:ext uri="{BB962C8B-B14F-4D97-AF65-F5344CB8AC3E}">
        <p14:creationId xmlns:p14="http://schemas.microsoft.com/office/powerpoint/2010/main" val="4054451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t>1</a:t>
            </a:fld>
            <a:endParaRPr lang="zh-CN" altLang="en-US"/>
          </a:p>
        </p:txBody>
      </p:sp>
    </p:spTree>
    <p:extLst>
      <p:ext uri="{BB962C8B-B14F-4D97-AF65-F5344CB8AC3E}">
        <p14:creationId xmlns:p14="http://schemas.microsoft.com/office/powerpoint/2010/main" val="373800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20</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41</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45</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52</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58</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GGT</a:t>
            </a:r>
            <a:r>
              <a:rPr lang="zh-CN" altLang="en-US" dirty="0" smtClean="0"/>
              <a:t>升高幅度：雌性：空白组为</a:t>
            </a:r>
            <a:r>
              <a:rPr lang="en-US" altLang="zh-CN" dirty="0" smtClean="0"/>
              <a:t>1.5±0.2</a:t>
            </a:r>
            <a:r>
              <a:rPr lang="zh-CN" altLang="en-US" dirty="0" smtClean="0"/>
              <a:t>，高剂量组为</a:t>
            </a:r>
            <a:r>
              <a:rPr lang="en-US" altLang="zh-CN" dirty="0" smtClean="0"/>
              <a:t>2.7±0.4</a:t>
            </a:r>
            <a:r>
              <a:rPr lang="zh-CN" altLang="en-US" dirty="0" smtClean="0"/>
              <a:t>；约升高</a:t>
            </a:r>
            <a:r>
              <a:rPr lang="en-US" altLang="zh-CN" dirty="0" smtClean="0"/>
              <a:t>120%</a:t>
            </a:r>
            <a:r>
              <a:rPr lang="zh-CN" altLang="en-US" dirty="0" smtClean="0"/>
              <a:t>；雄性：空白组为</a:t>
            </a:r>
            <a:r>
              <a:rPr lang="en-US" altLang="zh-CN" dirty="0" smtClean="0"/>
              <a:t>1.2±0.2</a:t>
            </a:r>
            <a:r>
              <a:rPr lang="zh-CN" altLang="en-US" dirty="0" smtClean="0"/>
              <a:t>，高剂量为</a:t>
            </a:r>
            <a:r>
              <a:rPr lang="en-US" altLang="zh-CN" dirty="0" smtClean="0"/>
              <a:t>2.0±0.5</a:t>
            </a:r>
            <a:r>
              <a:rPr lang="zh-CN" altLang="en-US" dirty="0" smtClean="0"/>
              <a:t>，约升高</a:t>
            </a:r>
            <a:r>
              <a:rPr lang="en-US" altLang="zh-CN" dirty="0" smtClean="0"/>
              <a:t>60%</a:t>
            </a:r>
            <a:r>
              <a:rPr lang="zh-CN" altLang="en-US" dirty="0" smtClean="0"/>
              <a:t>。</a:t>
            </a:r>
            <a:endParaRPr lang="en-US" altLang="zh-CN" dirty="0" smtClean="0"/>
          </a:p>
          <a:p>
            <a:r>
              <a:rPr lang="zh-CN" altLang="en-US" dirty="0" smtClean="0"/>
              <a:t>睾酮降低幅度：雌性：空白组为</a:t>
            </a:r>
            <a:r>
              <a:rPr lang="en-US" altLang="zh-CN" dirty="0" smtClean="0"/>
              <a:t>1.2±0.9</a:t>
            </a:r>
            <a:r>
              <a:rPr lang="zh-CN" altLang="en-US" dirty="0" smtClean="0"/>
              <a:t>，高剂量为</a:t>
            </a:r>
            <a:r>
              <a:rPr lang="en-US" altLang="zh-CN" dirty="0" smtClean="0"/>
              <a:t>0.368±0.136</a:t>
            </a:r>
            <a:r>
              <a:rPr lang="zh-CN" altLang="en-US" dirty="0" smtClean="0"/>
              <a:t>，约降低</a:t>
            </a:r>
            <a:r>
              <a:rPr lang="en-US" altLang="zh-CN" dirty="0" smtClean="0"/>
              <a:t>70%</a:t>
            </a:r>
            <a:endParaRPr lang="zh-CN" altLang="en-US" dirty="0"/>
          </a:p>
        </p:txBody>
      </p:sp>
      <p:sp>
        <p:nvSpPr>
          <p:cNvPr id="4" name="灯片编号占位符 3"/>
          <p:cNvSpPr>
            <a:spLocks noGrp="1"/>
          </p:cNvSpPr>
          <p:nvPr>
            <p:ph type="sldNum" sz="quarter" idx="10"/>
          </p:nvPr>
        </p:nvSpPr>
        <p:spPr/>
        <p:txBody>
          <a:bodyPr/>
          <a:lstStyle/>
          <a:p>
            <a:fld id="{6429B27C-A577-4D65-BE32-C5B3DC16D92E}" type="slidenum">
              <a:rPr lang="zh-CN" altLang="en-US" smtClean="0"/>
              <a:t>60</a:t>
            </a:fld>
            <a:endParaRPr lang="zh-CN" altLang="en-US"/>
          </a:p>
        </p:txBody>
      </p:sp>
    </p:spTree>
    <p:extLst>
      <p:ext uri="{BB962C8B-B14F-4D97-AF65-F5344CB8AC3E}">
        <p14:creationId xmlns:p14="http://schemas.microsoft.com/office/powerpoint/2010/main" val="205043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61</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81</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83</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86</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4</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5</a:t>
            </a:fld>
            <a:endParaRPr lang="zh-CN" altLang="en-US">
              <a:solidFill>
                <a:prstClr val="black"/>
              </a:solidFill>
            </a:endParaRPr>
          </a:p>
        </p:txBody>
      </p:sp>
    </p:spTree>
    <p:extLst>
      <p:ext uri="{BB962C8B-B14F-4D97-AF65-F5344CB8AC3E}">
        <p14:creationId xmlns:p14="http://schemas.microsoft.com/office/powerpoint/2010/main" val="751892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6</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8</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10</a:t>
            </a:fld>
            <a:endParaRPr lang="zh-CN" altLang="en-US">
              <a:solidFill>
                <a:prstClr val="black"/>
              </a:solidFill>
            </a:endParaRPr>
          </a:p>
        </p:txBody>
      </p:sp>
    </p:spTree>
    <p:extLst>
      <p:ext uri="{BB962C8B-B14F-4D97-AF65-F5344CB8AC3E}">
        <p14:creationId xmlns:p14="http://schemas.microsoft.com/office/powerpoint/2010/main" val="219078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3763" y="849313"/>
            <a:ext cx="3059112" cy="229393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DE7ACD-9C78-4D9D-85CE-1086D5DA2E67}" type="slidenum">
              <a:rPr lang="zh-CN" altLang="en-US" smtClean="0">
                <a:solidFill>
                  <a:prstClr val="black"/>
                </a:solidFill>
              </a:rPr>
              <a:t>11</a:t>
            </a:fld>
            <a:endParaRPr lang="zh-CN" altLang="en-US">
              <a:solidFill>
                <a:prstClr val="black"/>
              </a:solidFill>
            </a:endParaRPr>
          </a:p>
        </p:txBody>
      </p:sp>
    </p:spTree>
    <p:extLst>
      <p:ext uri="{BB962C8B-B14F-4D97-AF65-F5344CB8AC3E}">
        <p14:creationId xmlns:p14="http://schemas.microsoft.com/office/powerpoint/2010/main" val="163620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23855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25872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28723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Picture 5" descr="ppt1"/>
          <p:cNvPicPr>
            <a:picLocks noChangeAspect="1" noChangeArrowheads="1"/>
          </p:cNvPicPr>
          <p:nvPr userDrawn="1"/>
        </p:nvPicPr>
        <p:blipFill>
          <a:blip r:embed="rId2" cstate="print"/>
          <a:srcRect/>
          <a:stretch>
            <a:fillRect/>
          </a:stretch>
        </p:blipFill>
        <p:spPr bwMode="auto">
          <a:xfrm>
            <a:off x="0" y="0"/>
            <a:ext cx="9144000" cy="6864350"/>
          </a:xfrm>
          <a:prstGeom prst="rect">
            <a:avLst/>
          </a:prstGeom>
          <a:noFill/>
        </p:spPr>
      </p:pic>
    </p:spTree>
    <p:extLst>
      <p:ext uri="{BB962C8B-B14F-4D97-AF65-F5344CB8AC3E}">
        <p14:creationId xmlns:p14="http://schemas.microsoft.com/office/powerpoint/2010/main" val="534380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782" y="1229357"/>
            <a:ext cx="8398437" cy="5054196"/>
          </a:xfrm>
        </p:spPr>
        <p:txBody>
          <a:bodyPr>
            <a:normAutofit/>
          </a:bodyPr>
          <a:lstStyle>
            <a:lvl1pPr>
              <a:lnSpc>
                <a:spcPct val="150000"/>
              </a:lnSpc>
              <a:defRPr sz="1700"/>
            </a:lvl1pPr>
            <a:lvl2pPr>
              <a:lnSpc>
                <a:spcPct val="150000"/>
              </a:lnSpc>
              <a:defRPr sz="1700"/>
            </a:lvl2pPr>
            <a:lvl3pPr>
              <a:lnSpc>
                <a:spcPct val="150000"/>
              </a:lnSpc>
              <a:defRPr sz="1700"/>
            </a:lvl3pPr>
            <a:lvl4pPr>
              <a:lnSpc>
                <a:spcPct val="150000"/>
              </a:lnSpc>
              <a:defRPr sz="1700"/>
            </a:lvl4pPr>
            <a:lvl5pPr>
              <a:lnSpc>
                <a:spcPct val="150000"/>
              </a:lnSpc>
              <a:defRPr sz="17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grpSp>
        <p:nvGrpSpPr>
          <p:cNvPr id="4" name="组合 3"/>
          <p:cNvGrpSpPr/>
          <p:nvPr userDrawn="1"/>
        </p:nvGrpSpPr>
        <p:grpSpPr>
          <a:xfrm>
            <a:off x="0" y="231785"/>
            <a:ext cx="569418" cy="693259"/>
            <a:chOff x="0" y="532828"/>
            <a:chExt cx="759125" cy="568897"/>
          </a:xfrm>
        </p:grpSpPr>
        <p:sp>
          <p:nvSpPr>
            <p:cNvPr id="5" name="矩形 4"/>
            <p:cNvSpPr/>
            <p:nvPr/>
          </p:nvSpPr>
          <p:spPr>
            <a:xfrm>
              <a:off x="0" y="532828"/>
              <a:ext cx="238791" cy="568897"/>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410" y="532828"/>
              <a:ext cx="107228" cy="568897"/>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1257" y="532828"/>
              <a:ext cx="67464" cy="568897"/>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21341" y="532828"/>
              <a:ext cx="37784" cy="568897"/>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0" y="921962"/>
            <a:ext cx="9144000" cy="45708"/>
            <a:chOff x="0" y="532828"/>
            <a:chExt cx="759125" cy="568897"/>
          </a:xfrm>
        </p:grpSpPr>
        <p:sp>
          <p:nvSpPr>
            <p:cNvPr id="10" name="矩形 9"/>
            <p:cNvSpPr/>
            <p:nvPr/>
          </p:nvSpPr>
          <p:spPr>
            <a:xfrm>
              <a:off x="0" y="532828"/>
              <a:ext cx="238791" cy="568897"/>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Content Placeholder 2"/>
          <p:cNvSpPr>
            <a:spLocks noGrp="1"/>
          </p:cNvSpPr>
          <p:nvPr>
            <p:ph idx="13" hasCustomPrompt="1"/>
          </p:nvPr>
        </p:nvSpPr>
        <p:spPr>
          <a:xfrm>
            <a:off x="857324" y="98467"/>
            <a:ext cx="5449555" cy="890243"/>
          </a:xfrm>
        </p:spPr>
        <p:txBody>
          <a:bodyPr>
            <a:noAutofit/>
          </a:bodyPr>
          <a:lstStyle>
            <a:lvl1pPr marL="0" indent="0">
              <a:lnSpc>
                <a:spcPct val="150000"/>
              </a:lnSpc>
              <a:buNone/>
              <a:defRPr sz="2700">
                <a:solidFill>
                  <a:schemeClr val="accent1">
                    <a:lumMod val="50000"/>
                  </a:schemeClr>
                </a:solidFill>
                <a:latin typeface="微软雅黑" panose="020B0503020204020204" pitchFamily="34" charset="-122"/>
                <a:ea typeface="微软雅黑" panose="020B0503020204020204" pitchFamily="34" charset="-122"/>
              </a:defRPr>
            </a:lvl1pPr>
            <a:lvl2pPr>
              <a:lnSpc>
                <a:spcPct val="150000"/>
              </a:lnSpc>
              <a:defRPr sz="1700"/>
            </a:lvl2pPr>
            <a:lvl3pPr>
              <a:lnSpc>
                <a:spcPct val="150000"/>
              </a:lnSpc>
              <a:defRPr sz="1700"/>
            </a:lvl3pPr>
            <a:lvl4pPr>
              <a:lnSpc>
                <a:spcPct val="150000"/>
              </a:lnSpc>
              <a:defRPr sz="1700"/>
            </a:lvl4pPr>
            <a:lvl5pPr>
              <a:lnSpc>
                <a:spcPct val="150000"/>
              </a:lnSpc>
              <a:defRPr sz="1700"/>
            </a:lvl5pPr>
          </a:lstStyle>
          <a:p>
            <a:pPr lvl="0"/>
            <a:r>
              <a:rPr lang="zh-CN" altLang="en-US" dirty="0" smtClean="0"/>
              <a:t>单击编辑标题</a:t>
            </a:r>
            <a:endParaRPr lang="en-US" dirty="0"/>
          </a:p>
        </p:txBody>
      </p:sp>
    </p:spTree>
    <p:extLst>
      <p:ext uri="{BB962C8B-B14F-4D97-AF65-F5344CB8AC3E}">
        <p14:creationId xmlns:p14="http://schemas.microsoft.com/office/powerpoint/2010/main" val="25136277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374300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5901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240016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79676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99993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403275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836753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CE5A003-F72A-4394-97AE-70C7D1FE1796}" type="datetimeFigureOut">
              <a:rPr lang="zh-CN" altLang="en-US" smtClean="0"/>
              <a:t>2020/2/17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219133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5A003-F72A-4394-97AE-70C7D1FE1796}" type="datetimeFigureOut">
              <a:rPr lang="zh-CN" altLang="en-US" smtClean="0"/>
              <a:t>2020/2/17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3B1B-B14B-40B0-9540-49D64B0B7375}" type="slidenum">
              <a:rPr lang="zh-CN" altLang="en-US" smtClean="0"/>
              <a:t>‹#›</a:t>
            </a:fld>
            <a:endParaRPr lang="zh-CN" altLang="en-US"/>
          </a:p>
        </p:txBody>
      </p:sp>
    </p:spTree>
    <p:extLst>
      <p:ext uri="{BB962C8B-B14F-4D97-AF65-F5344CB8AC3E}">
        <p14:creationId xmlns:p14="http://schemas.microsoft.com/office/powerpoint/2010/main" val="16049526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48.xml"/><Relationship Id="rId1" Type="http://schemas.openxmlformats.org/officeDocument/2006/relationships/slideLayout" Target="../slideLayouts/slideLayout12.xml"/><Relationship Id="rId5" Type="http://schemas.openxmlformats.org/officeDocument/2006/relationships/slide" Target="slide50.xml"/><Relationship Id="rId4" Type="http://schemas.openxmlformats.org/officeDocument/2006/relationships/slide" Target="slide5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xml"/><Relationship Id="rId7"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5" Type="http://schemas.openxmlformats.org/officeDocument/2006/relationships/tags" Target="../tags/tag5.xml"/><Relationship Id="rId10" Type="http://schemas.openxmlformats.org/officeDocument/2006/relationships/image" Target="../media/image50.png"/><Relationship Id="rId4" Type="http://schemas.openxmlformats.org/officeDocument/2006/relationships/tags" Target="../tags/tag4.xml"/><Relationship Id="rId9" Type="http://schemas.openxmlformats.org/officeDocument/2006/relationships/image" Target="../media/image49.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hyperlink" Target="&#39321;&#27224;&#20083;&#30294;&#23425;&#33014;&#22218;&#8545;&#26399;-&#21407;&#22987;&#25991;&#20214;&#23450;&#20301;&#34920;.doc"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hyperlink" Target="&#38468;&#20214;7&#65306;&#20083;&#33146;B&#36229;&#25805;&#20316;&#26041;&#27861;%20-%20clean20191112.docx" TargetMode="External"/><Relationship Id="rId2" Type="http://schemas.openxmlformats.org/officeDocument/2006/relationships/hyperlink" Target="&#38468;&#20214;7-&#20083;&#33146;B&#36229;&#25805;&#20316;&#26041;&#27861;-&#21407;.docx" TargetMode="External"/><Relationship Id="rId1" Type="http://schemas.openxmlformats.org/officeDocument/2006/relationships/slideLayout" Target="../slideLayouts/slideLayout12.xml"/><Relationship Id="rId4" Type="http://schemas.openxmlformats.org/officeDocument/2006/relationships/hyperlink" Target="&#38468;&#20214;7&#65306;&#20083;&#33146;B&#36229;&#25805;&#20316;&#26041;&#27861;%20-%20clean20191112_&#20462;&#25913;.doc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ctrTitle"/>
          </p:nvPr>
        </p:nvSpPr>
        <p:spPr/>
        <p:txBody>
          <a:bodyPr/>
          <a:lstStyle/>
          <a:p>
            <a:pPr eaLnBrk="1" hangingPunct="1"/>
            <a:endParaRPr lang="zh-CN" altLang="en-US" dirty="0"/>
          </a:p>
        </p:txBody>
      </p:sp>
      <p:sp>
        <p:nvSpPr>
          <p:cNvPr id="3" name="副标题 2"/>
          <p:cNvSpPr>
            <a:spLocks noGrp="1"/>
          </p:cNvSpPr>
          <p:nvPr>
            <p:ph type="subTitle" idx="1"/>
          </p:nvPr>
        </p:nvSpPr>
        <p:spPr/>
        <p:txBody>
          <a:bodyPr rtlCol="0">
            <a:normAutofit/>
          </a:bodyPr>
          <a:lstStyle/>
          <a:p>
            <a:pPr>
              <a:defRPr/>
            </a:pPr>
            <a:endParaRPr lang="zh-CN" altLang="en-US"/>
          </a:p>
        </p:txBody>
      </p:sp>
      <p:pic>
        <p:nvPicPr>
          <p:cNvPr id="13315" name="Picture 3"/>
          <p:cNvPicPr>
            <a:picLocks noChangeAspect="1" noChangeArrowheads="1"/>
          </p:cNvPicPr>
          <p:nvPr/>
        </p:nvPicPr>
        <p:blipFill>
          <a:blip r:embed="rId3" cstate="print"/>
          <a:srcRect/>
          <a:stretch>
            <a:fillRect/>
          </a:stretch>
        </p:blipFill>
        <p:spPr bwMode="auto">
          <a:xfrm>
            <a:off x="-34925" y="-30163"/>
            <a:ext cx="9178925" cy="6888163"/>
          </a:xfrm>
          <a:prstGeom prst="rect">
            <a:avLst/>
          </a:prstGeom>
          <a:noFill/>
          <a:ln w="9525">
            <a:noFill/>
            <a:miter lim="800000"/>
            <a:headEnd/>
            <a:tailEnd/>
          </a:ln>
        </p:spPr>
      </p:pic>
      <p:sp>
        <p:nvSpPr>
          <p:cNvPr id="7" name="矩形 6"/>
          <p:cNvSpPr/>
          <p:nvPr/>
        </p:nvSpPr>
        <p:spPr>
          <a:xfrm>
            <a:off x="485335" y="1855406"/>
            <a:ext cx="8173329" cy="1746632"/>
          </a:xfrm>
          <a:prstGeom prst="rect">
            <a:avLst/>
          </a:prstGeom>
        </p:spPr>
        <p:txBody>
          <a:bodyPr wrap="square">
            <a:spAutoFit/>
          </a:bodyPr>
          <a:lstStyle/>
          <a:p>
            <a:pPr algn="ctr">
              <a:lnSpc>
                <a:spcPts val="4300"/>
              </a:lnSpc>
            </a:pPr>
            <a:r>
              <a:rPr lang="zh-CN" altLang="en-US" sz="3000" b="1" dirty="0" smtClean="0">
                <a:latin typeface="黑体" panose="02010609060101010101" pitchFamily="49" charset="-122"/>
                <a:ea typeface="黑体" panose="02010609060101010101" pitchFamily="49" charset="-122"/>
                <a:cs typeface="Arial" panose="020B0604020202020204" pitchFamily="34" charset="0"/>
              </a:rPr>
              <a:t>香橘乳癖宁胶囊治疗乳腺增生病</a:t>
            </a:r>
            <a:endParaRPr lang="en-US" altLang="zh-CN" sz="3000" b="1" dirty="0" smtClean="0">
              <a:latin typeface="黑体" panose="02010609060101010101" pitchFamily="49" charset="-122"/>
              <a:ea typeface="黑体" panose="02010609060101010101" pitchFamily="49" charset="-122"/>
              <a:cs typeface="Arial" panose="020B0604020202020204" pitchFamily="34" charset="0"/>
            </a:endParaRPr>
          </a:p>
          <a:p>
            <a:pPr algn="ctr">
              <a:lnSpc>
                <a:spcPts val="4300"/>
              </a:lnSpc>
            </a:pPr>
            <a:r>
              <a:rPr lang="zh-CN" altLang="en-US" sz="3000" b="1" dirty="0" smtClean="0">
                <a:latin typeface="黑体" panose="02010609060101010101" pitchFamily="49" charset="-122"/>
                <a:ea typeface="黑体" panose="02010609060101010101" pitchFamily="49" charset="-122"/>
                <a:cs typeface="Arial" panose="020B0604020202020204" pitchFamily="34" charset="0"/>
              </a:rPr>
              <a:t>（</a:t>
            </a:r>
            <a:r>
              <a:rPr lang="zh-CN" altLang="en-US" sz="3000" b="1" dirty="0">
                <a:latin typeface="黑体" panose="02010609060101010101" pitchFamily="49" charset="-122"/>
                <a:ea typeface="黑体" panose="02010609060101010101" pitchFamily="49" charset="-122"/>
                <a:cs typeface="Arial" panose="020B0604020202020204" pitchFamily="34" charset="0"/>
              </a:rPr>
              <a:t>肝郁痰凝证）</a:t>
            </a:r>
            <a:r>
              <a:rPr lang="en-US" altLang="zh-CN" sz="3000" b="1" dirty="0">
                <a:latin typeface="Times New Roman" panose="02020603050405020304" pitchFamily="18" charset="0"/>
                <a:ea typeface="黑体" panose="02010609060101010101" pitchFamily="49" charset="-122"/>
                <a:cs typeface="Times New Roman" panose="02020603050405020304" pitchFamily="18" charset="0"/>
              </a:rPr>
              <a:t>Ⅱ</a:t>
            </a:r>
            <a:r>
              <a:rPr lang="zh-CN" altLang="en-US" sz="3000" b="1" dirty="0" smtClean="0">
                <a:latin typeface="黑体" panose="02010609060101010101" pitchFamily="49" charset="-122"/>
                <a:ea typeface="黑体" panose="02010609060101010101" pitchFamily="49" charset="-122"/>
                <a:cs typeface="Arial" panose="020B0604020202020204" pitchFamily="34" charset="0"/>
              </a:rPr>
              <a:t>期临床试验</a:t>
            </a:r>
            <a:endParaRPr lang="en-US" altLang="zh-CN" sz="3000" b="1" dirty="0" smtClean="0">
              <a:latin typeface="黑体" panose="02010609060101010101" pitchFamily="49" charset="-122"/>
              <a:ea typeface="黑体" panose="02010609060101010101" pitchFamily="49" charset="-122"/>
              <a:cs typeface="Arial" panose="020B0604020202020204" pitchFamily="34" charset="0"/>
            </a:endParaRPr>
          </a:p>
          <a:p>
            <a:pPr algn="ctr">
              <a:lnSpc>
                <a:spcPts val="4300"/>
              </a:lnSpc>
            </a:pPr>
            <a:r>
              <a:rPr lang="zh-CN" altLang="en-US" sz="3000" b="1" dirty="0">
                <a:latin typeface="黑体" panose="02010609060101010101" pitchFamily="49" charset="-122"/>
                <a:ea typeface="黑体" panose="02010609060101010101" pitchFamily="49" charset="-122"/>
                <a:cs typeface="Arial" panose="020B0604020202020204" pitchFamily="34" charset="0"/>
              </a:rPr>
              <a:t>启动</a:t>
            </a:r>
            <a:r>
              <a:rPr lang="zh-CN" altLang="en-US" sz="3000" b="1" dirty="0" smtClean="0">
                <a:latin typeface="黑体" panose="02010609060101010101" pitchFamily="49" charset="-122"/>
                <a:ea typeface="黑体" panose="02010609060101010101" pitchFamily="49" charset="-122"/>
                <a:cs typeface="Arial" panose="020B0604020202020204" pitchFamily="34" charset="0"/>
              </a:rPr>
              <a:t>会</a:t>
            </a:r>
            <a:endParaRPr lang="en-US" altLang="zh-CN" sz="3000" b="1" dirty="0">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5873989" y="4799132"/>
            <a:ext cx="2987652" cy="1246495"/>
          </a:xfrm>
          <a:prstGeom prst="rect">
            <a:avLst/>
          </a:prstGeom>
          <a:noFill/>
        </p:spPr>
        <p:txBody>
          <a:bodyPr wrap="square" rtlCol="0">
            <a:spAutoFit/>
          </a:bodyPr>
          <a:lstStyle/>
          <a:p>
            <a:pPr algn="ctr">
              <a:lnSpc>
                <a:spcPts val="3000"/>
              </a:lnSpc>
            </a:pPr>
            <a:r>
              <a:rPr lang="zh-CN" altLang="en-US" sz="1200" b="1" dirty="0" smtClean="0">
                <a:latin typeface="微软雅黑" panose="020B0503020204020204" pitchFamily="34" charset="-122"/>
                <a:ea typeface="微软雅黑" panose="020B0503020204020204" pitchFamily="34" charset="-122"/>
              </a:rPr>
              <a:t>组长单位：上海中医药大学附属曙光医院</a:t>
            </a:r>
            <a:endParaRPr lang="en-US" altLang="zh-CN" sz="1200" b="1" dirty="0" smtClean="0">
              <a:latin typeface="微软雅黑" panose="020B0503020204020204" pitchFamily="34" charset="-122"/>
              <a:ea typeface="微软雅黑" panose="020B0503020204020204" pitchFamily="34" charset="-122"/>
            </a:endParaRPr>
          </a:p>
          <a:p>
            <a:pPr algn="ctr">
              <a:lnSpc>
                <a:spcPts val="3000"/>
              </a:lnSpc>
            </a:pPr>
            <a:r>
              <a:rPr lang="zh-CN" altLang="en-US" sz="1200" b="1" dirty="0" smtClean="0">
                <a:latin typeface="微软雅黑" panose="020B0503020204020204" pitchFamily="34" charset="-122"/>
                <a:ea typeface="微软雅黑" panose="020B0503020204020204" pitchFamily="34" charset="-122"/>
              </a:rPr>
              <a:t>申 办  方：天士力医药集团股份有限公司</a:t>
            </a:r>
            <a:endParaRPr lang="en-US" altLang="zh-CN" sz="1200" b="1" dirty="0" smtClean="0">
              <a:latin typeface="微软雅黑" panose="020B0503020204020204" pitchFamily="34" charset="-122"/>
              <a:ea typeface="微软雅黑" panose="020B0503020204020204" pitchFamily="34" charset="-122"/>
            </a:endParaRPr>
          </a:p>
          <a:p>
            <a:pPr algn="ctr">
              <a:lnSpc>
                <a:spcPts val="3000"/>
              </a:lnSpc>
            </a:pPr>
            <a:r>
              <a:rPr lang="en-US" altLang="zh-CN" sz="1200" b="1" dirty="0" smtClean="0">
                <a:latin typeface="微软雅黑" panose="020B0503020204020204" pitchFamily="34" charset="-122"/>
                <a:ea typeface="微软雅黑" panose="020B0503020204020204" pitchFamily="34" charset="-122"/>
              </a:rPr>
              <a:t>CRO</a:t>
            </a:r>
            <a:r>
              <a:rPr lang="zh-CN" altLang="en-US" sz="1200" b="1" dirty="0" smtClean="0">
                <a:latin typeface="微软雅黑" panose="020B0503020204020204" pitchFamily="34" charset="-122"/>
                <a:ea typeface="微软雅黑" panose="020B0503020204020204" pitchFamily="34" charset="-122"/>
              </a:rPr>
              <a:t>：北京海金格医药科技股份有限公司</a:t>
            </a:r>
            <a:endParaRPr lang="en-US" altLang="zh-CN"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669460"/>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706563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矩形: 圆角 42">
            <a:extLst>
              <a:ext uri="{FF2B5EF4-FFF2-40B4-BE49-F238E27FC236}">
                <a16:creationId xmlns:a16="http://schemas.microsoft.com/office/drawing/2014/main" id="{AF6BFF4E-205F-45B5-AD4B-AED3DAFE509F}"/>
              </a:ext>
            </a:extLst>
          </p:cNvPr>
          <p:cNvSpPr/>
          <p:nvPr/>
        </p:nvSpPr>
        <p:spPr>
          <a:xfrm>
            <a:off x="1346090" y="1295012"/>
            <a:ext cx="1166523"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试验人群</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bwMode="auto">
          <a:xfrm>
            <a:off x="1346088" y="2044672"/>
            <a:ext cx="5935243" cy="4693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ct val="90000"/>
              <a:buNone/>
            </a:pP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乳腺增生</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病（肝郁痰凝证）</a:t>
            </a: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患者</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42">
            <a:extLst>
              <a:ext uri="{FF2B5EF4-FFF2-40B4-BE49-F238E27FC236}">
                <a16:creationId xmlns:a16="http://schemas.microsoft.com/office/drawing/2014/main" id="{AF6BFF4E-205F-45B5-AD4B-AED3DAFE509F}"/>
              </a:ext>
            </a:extLst>
          </p:cNvPr>
          <p:cNvSpPr/>
          <p:nvPr/>
        </p:nvSpPr>
        <p:spPr>
          <a:xfrm>
            <a:off x="1375354" y="2789653"/>
            <a:ext cx="1166523"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人群分组</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346089" y="3498886"/>
            <a:ext cx="5372211" cy="1504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90000"/>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香橘乳癖宁胶囊高</a:t>
            </a: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剂量组</a:t>
            </a:r>
            <a:endPar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90000"/>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香橘乳癖宁胶囊</a:t>
            </a: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剂量</a:t>
            </a: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组</a:t>
            </a:r>
            <a:endPar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90000"/>
              <a:buFont typeface="Wingdings" panose="05000000000000000000" pitchFamily="2" charset="2"/>
              <a:buChar char="ü"/>
            </a:pPr>
            <a:r>
              <a:rPr lang="zh-CN" altLang="en-US" sz="1800" dirty="0" smtClean="0">
                <a:latin typeface="Times New Roman" panose="02020603050405020304" pitchFamily="18" charset="0"/>
                <a:ea typeface="微软雅黑" panose="020B0503020204020204" pitchFamily="34" charset="-122"/>
                <a:cs typeface="Times New Roman" panose="02020603050405020304" pitchFamily="18" charset="0"/>
              </a:rPr>
              <a:t>安慰剂组</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729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630060" y="2036972"/>
            <a:ext cx="541337" cy="541338"/>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b="1" dirty="0">
                <a:latin typeface="Agency FB" panose="020B0503020202020204" pitchFamily="34" charset="0"/>
              </a:rPr>
              <a:t>2</a:t>
            </a:r>
            <a:endParaRPr lang="zh-CN" altLang="en-US" sz="2800" b="1" dirty="0">
              <a:latin typeface="Agency FB" panose="020B0503020202020204" pitchFamily="34" charset="0"/>
            </a:endParaRPr>
          </a:p>
        </p:txBody>
      </p:sp>
      <p:sp>
        <p:nvSpPr>
          <p:cNvPr id="4" name="椭圆 3"/>
          <p:cNvSpPr/>
          <p:nvPr/>
        </p:nvSpPr>
        <p:spPr>
          <a:xfrm>
            <a:off x="5017317" y="4483270"/>
            <a:ext cx="539750" cy="541337"/>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b="1" dirty="0">
                <a:latin typeface="Agency FB" panose="020B0503020202020204" pitchFamily="34" charset="0"/>
              </a:rPr>
              <a:t>3</a:t>
            </a:r>
            <a:endParaRPr lang="zh-CN" altLang="en-US" sz="2800" b="1" dirty="0">
              <a:latin typeface="Agency FB" panose="020B0503020202020204" pitchFamily="34" charset="0"/>
            </a:endParaRPr>
          </a:p>
        </p:txBody>
      </p:sp>
      <p:sp>
        <p:nvSpPr>
          <p:cNvPr id="5" name="椭圆 4"/>
          <p:cNvSpPr/>
          <p:nvPr/>
        </p:nvSpPr>
        <p:spPr>
          <a:xfrm>
            <a:off x="2624806" y="3439984"/>
            <a:ext cx="541338" cy="541337"/>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b="1" dirty="0">
                <a:latin typeface="Agency FB" panose="020B0503020202020204" pitchFamily="34" charset="0"/>
              </a:rPr>
              <a:t>1</a:t>
            </a:r>
            <a:endParaRPr lang="zh-CN" altLang="en-US" sz="2800" b="1" dirty="0">
              <a:latin typeface="Agency FB" panose="020B0503020202020204" pitchFamily="34" charset="0"/>
            </a:endParaRPr>
          </a:p>
        </p:txBody>
      </p:sp>
      <p:grpSp>
        <p:nvGrpSpPr>
          <p:cNvPr id="12" name="组合 11"/>
          <p:cNvGrpSpPr/>
          <p:nvPr/>
        </p:nvGrpSpPr>
        <p:grpSpPr>
          <a:xfrm>
            <a:off x="3552509" y="2821435"/>
            <a:ext cx="1925209" cy="1658937"/>
            <a:chOff x="3166533" y="2365905"/>
            <a:chExt cx="3340100" cy="2878137"/>
          </a:xfrm>
        </p:grpSpPr>
        <p:sp>
          <p:nvSpPr>
            <p:cNvPr id="6" name="任意多边形 5"/>
            <p:cNvSpPr/>
            <p:nvPr/>
          </p:nvSpPr>
          <p:spPr>
            <a:xfrm rot="900000">
              <a:off x="4130146" y="2365905"/>
              <a:ext cx="1852612" cy="925512"/>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rot="8100000">
              <a:off x="4654021" y="4316942"/>
              <a:ext cx="1852612" cy="92710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任意多边形 7"/>
            <p:cNvSpPr/>
            <p:nvPr/>
          </p:nvSpPr>
          <p:spPr>
            <a:xfrm rot="15300000">
              <a:off x="2702983" y="3793067"/>
              <a:ext cx="1852613" cy="925513"/>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文本框 56"/>
          <p:cNvSpPr txBox="1"/>
          <p:nvPr/>
        </p:nvSpPr>
        <p:spPr>
          <a:xfrm>
            <a:off x="5226602" y="1714744"/>
            <a:ext cx="2916235" cy="1338828"/>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l" eaLnBrk="1" fontAlgn="auto" hangingPunct="1">
              <a:lnSpc>
                <a:spcPct val="150000"/>
              </a:lnSpc>
              <a:spcBef>
                <a:spcPts val="0"/>
              </a:spcBef>
              <a:spcAft>
                <a:spcPts val="0"/>
              </a:spcAft>
              <a:defRPr/>
            </a:pPr>
            <a:r>
              <a:rPr lang="zh-CN" altLang="en-US" sz="1800" b="1" dirty="0">
                <a:solidFill>
                  <a:srgbClr val="C20F2A"/>
                </a:solidFill>
                <a:latin typeface="微软雅黑" panose="020B0503020204020204" pitchFamily="34" charset="-122"/>
                <a:ea typeface="微软雅黑" panose="020B0503020204020204" pitchFamily="34" charset="-122"/>
              </a:rPr>
              <a:t>辅助</a:t>
            </a:r>
            <a:r>
              <a:rPr lang="zh-CN" altLang="en-US" sz="1800" b="1" dirty="0" smtClean="0">
                <a:solidFill>
                  <a:srgbClr val="C20F2A"/>
                </a:solidFill>
                <a:latin typeface="微软雅黑" panose="020B0503020204020204" pitchFamily="34" charset="-122"/>
                <a:ea typeface="微软雅黑" panose="020B0503020204020204" pitchFamily="34" charset="-122"/>
              </a:rPr>
              <a:t>诊断</a:t>
            </a:r>
          </a:p>
          <a:p>
            <a:pPr algn="l">
              <a:lnSpc>
                <a:spcPct val="150000"/>
              </a:lnSpc>
              <a:defRPr/>
            </a:pPr>
            <a:r>
              <a:rPr lang="zh-CN" altLang="en-US" sz="1800" dirty="0" smtClean="0">
                <a:solidFill>
                  <a:schemeClr val="tx1"/>
                </a:solidFill>
                <a:latin typeface="微软雅黑" panose="020B0503020204020204" pitchFamily="34" charset="-122"/>
                <a:ea typeface="微软雅黑" panose="020B0503020204020204" pitchFamily="34" charset="-122"/>
              </a:rPr>
              <a:t>乳腺超声</a:t>
            </a:r>
            <a:r>
              <a:rPr lang="zh-CN" altLang="en-US" sz="1800" dirty="0">
                <a:solidFill>
                  <a:schemeClr val="tx1"/>
                </a:solidFill>
                <a:latin typeface="微软雅黑" panose="020B0503020204020204" pitchFamily="34" charset="-122"/>
                <a:ea typeface="微软雅黑" panose="020B0503020204020204" pitchFamily="34" charset="-122"/>
              </a:rPr>
              <a:t>、钼靶</a:t>
            </a:r>
            <a:r>
              <a:rPr lang="en-US" altLang="zh-CN" sz="1800" dirty="0">
                <a:solidFill>
                  <a:schemeClr val="tx1"/>
                </a:solidFill>
                <a:latin typeface="微软雅黑" panose="020B0503020204020204" pitchFamily="34" charset="-122"/>
                <a:ea typeface="微软雅黑" panose="020B0503020204020204" pitchFamily="34" charset="-122"/>
              </a:rPr>
              <a:t>X</a:t>
            </a:r>
            <a:r>
              <a:rPr lang="zh-CN" altLang="en-US" sz="1800" dirty="0">
                <a:solidFill>
                  <a:schemeClr val="tx1"/>
                </a:solidFill>
                <a:latin typeface="微软雅黑" panose="020B0503020204020204" pitchFamily="34" charset="-122"/>
                <a:ea typeface="微软雅黑" panose="020B0503020204020204" pitchFamily="34" charset="-122"/>
              </a:rPr>
              <a:t>线、</a:t>
            </a:r>
            <a:r>
              <a:rPr lang="zh-CN" altLang="en-US" sz="1800" dirty="0" smtClean="0">
                <a:solidFill>
                  <a:schemeClr val="tx1"/>
                </a:solidFill>
                <a:latin typeface="微软雅黑" panose="020B0503020204020204" pitchFamily="34" charset="-122"/>
                <a:ea typeface="微软雅黑" panose="020B0503020204020204" pitchFamily="34" charset="-122"/>
              </a:rPr>
              <a:t>病理学检查等</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0" name="文本框 56"/>
          <p:cNvSpPr txBox="1"/>
          <p:nvPr/>
        </p:nvSpPr>
        <p:spPr>
          <a:xfrm>
            <a:off x="5596417" y="4515858"/>
            <a:ext cx="3015319" cy="1338828"/>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l" eaLnBrk="1" fontAlgn="auto" hangingPunct="1">
              <a:lnSpc>
                <a:spcPct val="150000"/>
              </a:lnSpc>
              <a:spcBef>
                <a:spcPts val="0"/>
              </a:spcBef>
              <a:spcAft>
                <a:spcPts val="0"/>
              </a:spcAft>
              <a:defRPr/>
            </a:pPr>
            <a:r>
              <a:rPr lang="zh-CN" altLang="en-US" sz="1800" b="1" dirty="0">
                <a:solidFill>
                  <a:srgbClr val="C20F2A"/>
                </a:solidFill>
                <a:latin typeface="微软雅黑" panose="020B0503020204020204" pitchFamily="34" charset="-122"/>
                <a:ea typeface="微软雅黑" panose="020B0503020204020204" pitchFamily="34" charset="-122"/>
              </a:rPr>
              <a:t>鉴别诊断</a:t>
            </a:r>
            <a:endParaRPr lang="en-US" altLang="zh-CN" sz="1800" b="1" dirty="0">
              <a:solidFill>
                <a:srgbClr val="C20F2A"/>
              </a:solidFill>
              <a:latin typeface="微软雅黑" panose="020B0503020204020204" pitchFamily="34" charset="-122"/>
              <a:ea typeface="微软雅黑" panose="020B0503020204020204" pitchFamily="34" charset="-122"/>
            </a:endParaRPr>
          </a:p>
          <a:p>
            <a:pPr algn="l" eaLnBrk="1" fontAlgn="auto" hangingPunct="1">
              <a:lnSpc>
                <a:spcPct val="150000"/>
              </a:lnSpc>
              <a:spcBef>
                <a:spcPts val="0"/>
              </a:spcBef>
              <a:spcAft>
                <a:spcPts val="0"/>
              </a:spcAft>
              <a:defRPr/>
            </a:pPr>
            <a:r>
              <a:rPr lang="zh-CN" altLang="en-US" sz="1800" dirty="0">
                <a:solidFill>
                  <a:schemeClr val="tx1"/>
                </a:solidFill>
                <a:latin typeface="微软雅黑" panose="020B0503020204020204" pitchFamily="34" charset="-122"/>
                <a:ea typeface="微软雅黑" panose="020B0503020204020204" pitchFamily="34" charset="-122"/>
              </a:rPr>
              <a:t>纤维腺瘤、乳腺癌、胸壁</a:t>
            </a:r>
            <a:r>
              <a:rPr lang="zh-CN" altLang="en-US" sz="1800" dirty="0" smtClean="0">
                <a:solidFill>
                  <a:schemeClr val="tx1"/>
                </a:solidFill>
                <a:latin typeface="微软雅黑" panose="020B0503020204020204" pitchFamily="34" charset="-122"/>
                <a:ea typeface="微软雅黑" panose="020B0503020204020204" pitchFamily="34" charset="-122"/>
              </a:rPr>
              <a:t>疼痛</a:t>
            </a:r>
            <a:r>
              <a:rPr lang="zh-CN" altLang="en-US" sz="1800" dirty="0">
                <a:solidFill>
                  <a:schemeClr val="tx1"/>
                </a:solidFill>
                <a:latin typeface="微软雅黑" panose="020B0503020204020204" pitchFamily="34" charset="-122"/>
                <a:ea typeface="微软雅黑" panose="020B0503020204020204" pitchFamily="34" charset="-122"/>
              </a:rPr>
              <a:t>、</a:t>
            </a:r>
            <a:r>
              <a:rPr lang="zh-CN" altLang="en-US" sz="1800" dirty="0" smtClean="0">
                <a:solidFill>
                  <a:schemeClr val="tx1"/>
                </a:solidFill>
                <a:latin typeface="微软雅黑" panose="020B0503020204020204" pitchFamily="34" charset="-122"/>
                <a:ea typeface="微软雅黑" panose="020B0503020204020204" pitchFamily="34" charset="-122"/>
              </a:rPr>
              <a:t>乳腺炎等</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1" name="文本框 56"/>
          <p:cNvSpPr txBox="1"/>
          <p:nvPr/>
        </p:nvSpPr>
        <p:spPr>
          <a:xfrm>
            <a:off x="823316" y="3498422"/>
            <a:ext cx="2387633" cy="2585323"/>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l">
              <a:lnSpc>
                <a:spcPct val="150000"/>
              </a:lnSpc>
              <a:defRPr/>
            </a:pPr>
            <a:r>
              <a:rPr lang="zh-CN" altLang="en-US" sz="1800" b="1" dirty="0">
                <a:solidFill>
                  <a:srgbClr val="C20F2A"/>
                </a:solidFill>
                <a:latin typeface="微软雅黑" panose="020B0503020204020204" pitchFamily="34" charset="-122"/>
                <a:ea typeface="微软雅黑" panose="020B0503020204020204" pitchFamily="34" charset="-122"/>
              </a:rPr>
              <a:t>症状和</a:t>
            </a:r>
            <a:r>
              <a:rPr lang="zh-CN" altLang="en-US" sz="1800" b="1" dirty="0" smtClean="0">
                <a:solidFill>
                  <a:srgbClr val="C20F2A"/>
                </a:solidFill>
                <a:latin typeface="微软雅黑" panose="020B0503020204020204" pitchFamily="34" charset="-122"/>
                <a:ea typeface="微软雅黑" panose="020B0503020204020204" pitchFamily="34" charset="-122"/>
              </a:rPr>
              <a:t>体征</a:t>
            </a:r>
            <a:endParaRPr lang="en-US" altLang="zh-CN" sz="1800" dirty="0">
              <a:solidFill>
                <a:schemeClr val="tx1"/>
              </a:solidFill>
              <a:latin typeface="微软雅黑" panose="020B0503020204020204" pitchFamily="34" charset="-122"/>
              <a:ea typeface="微软雅黑" panose="020B0503020204020204" pitchFamily="34" charset="-122"/>
            </a:endParaRPr>
          </a:p>
          <a:p>
            <a:pPr algn="l">
              <a:lnSpc>
                <a:spcPct val="150000"/>
              </a:lnSpc>
              <a:defRPr/>
            </a:pPr>
            <a:r>
              <a:rPr lang="zh-CN" altLang="en-US" sz="1800" dirty="0" smtClean="0">
                <a:solidFill>
                  <a:schemeClr val="tx1"/>
                </a:solidFill>
                <a:latin typeface="微软雅黑" panose="020B0503020204020204" pitchFamily="34" charset="-122"/>
                <a:ea typeface="微软雅黑" panose="020B0503020204020204" pitchFamily="34" charset="-122"/>
              </a:rPr>
              <a:t>乳房不同</a:t>
            </a:r>
            <a:r>
              <a:rPr lang="zh-CN" altLang="en-US" sz="1800" dirty="0">
                <a:solidFill>
                  <a:schemeClr val="tx1"/>
                </a:solidFill>
                <a:latin typeface="微软雅黑" panose="020B0503020204020204" pitchFamily="34" charset="-122"/>
                <a:ea typeface="微软雅黑" panose="020B0503020204020204" pitchFamily="34" charset="-122"/>
              </a:rPr>
              <a:t>程度的胀痛、刺痛或</a:t>
            </a:r>
            <a:r>
              <a:rPr lang="zh-CN" altLang="en-US" sz="1800" dirty="0" smtClean="0">
                <a:solidFill>
                  <a:schemeClr val="tx1"/>
                </a:solidFill>
                <a:latin typeface="微软雅黑" panose="020B0503020204020204" pitchFamily="34" charset="-122"/>
                <a:ea typeface="微软雅黑" panose="020B0503020204020204" pitchFamily="34" charset="-122"/>
              </a:rPr>
              <a:t>隐痛；一侧或两侧单个或多个结节或肿块；部分合并乳头溢液</a:t>
            </a:r>
            <a:endParaRPr lang="en-US" altLang="zh-CN" sz="1800" dirty="0" smtClean="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23316" y="6021584"/>
            <a:ext cx="7731150" cy="523220"/>
          </a:xfrm>
          <a:prstGeom prst="rect">
            <a:avLst/>
          </a:prstGeom>
          <a:noFill/>
        </p:spPr>
        <p:txBody>
          <a:bodyPr wrap="square" rtlCol="0">
            <a:spAutoFit/>
          </a:bodyPr>
          <a:lstStyle/>
          <a:p>
            <a:pPr algn="just"/>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参照</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2002</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年中华中医外科学会乳腺病专业委员会第八次会议通过的</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乳腺增生病诊断标准</a:t>
            </a:r>
            <a:r>
              <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p>
          <a:p>
            <a:pPr algn="just"/>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中华</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预防医学会妇女保健分会乳腺保健与乳腺疾病防治学组提出的</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乳腺增生症诊治专家共识</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14" name="矩形: 圆角 42">
            <a:extLst>
              <a:ext uri="{FF2B5EF4-FFF2-40B4-BE49-F238E27FC236}">
                <a16:creationId xmlns:a16="http://schemas.microsoft.com/office/drawing/2014/main" id="{AF6BFF4E-205F-45B5-AD4B-AED3DAFE509F}"/>
              </a:ext>
            </a:extLst>
          </p:cNvPr>
          <p:cNvSpPr/>
          <p:nvPr/>
        </p:nvSpPr>
        <p:spPr>
          <a:xfrm>
            <a:off x="1201183" y="1206143"/>
            <a:ext cx="117803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algn="ct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诊断方法</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374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673744" y="3258183"/>
            <a:ext cx="2009771" cy="1811338"/>
            <a:chOff x="4228837" y="2827834"/>
            <a:chExt cx="2009771" cy="1811338"/>
          </a:xfrm>
        </p:grpSpPr>
        <p:sp>
          <p:nvSpPr>
            <p:cNvPr id="25" name="五边形 17"/>
            <p:cNvSpPr>
              <a:spLocks noChangeArrowheads="1"/>
            </p:cNvSpPr>
            <p:nvPr/>
          </p:nvSpPr>
          <p:spPr bwMode="auto">
            <a:xfrm rot="10800000">
              <a:off x="4228837" y="2827834"/>
              <a:ext cx="899583" cy="1811338"/>
            </a:xfrm>
            <a:prstGeom prst="homePlate">
              <a:avLst>
                <a:gd name="adj" fmla="val 31028"/>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404040"/>
                </a:solidFill>
                <a:effectLst/>
                <a:uLnTx/>
                <a:uFillTx/>
                <a:latin typeface="Arial" panose="020B0604020202020204" pitchFamily="34" charset="0"/>
                <a:ea typeface="微软雅黑" panose="020B0503020204020204" pitchFamily="34" charset="-122"/>
              </a:endParaRPr>
            </a:p>
          </p:txBody>
        </p:sp>
        <p:sp>
          <p:nvSpPr>
            <p:cNvPr id="26" name="TextBox 18"/>
            <p:cNvSpPr txBox="1">
              <a:spLocks noChangeArrowheads="1"/>
            </p:cNvSpPr>
            <p:nvPr/>
          </p:nvSpPr>
          <p:spPr bwMode="auto">
            <a:xfrm>
              <a:off x="4256352" y="3293715"/>
              <a:ext cx="1050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主</a:t>
              </a:r>
              <a:endParaRPr kumimoji="0" lang="en-US" altLang="zh-CN" sz="2400" b="1"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症</a:t>
              </a:r>
            </a:p>
          </p:txBody>
        </p:sp>
        <p:sp>
          <p:nvSpPr>
            <p:cNvPr id="27" name="五边形 19"/>
            <p:cNvSpPr>
              <a:spLocks noChangeArrowheads="1"/>
            </p:cNvSpPr>
            <p:nvPr/>
          </p:nvSpPr>
          <p:spPr bwMode="auto">
            <a:xfrm>
              <a:off x="5307277" y="2827834"/>
              <a:ext cx="931331" cy="1811338"/>
            </a:xfrm>
            <a:prstGeom prst="homePlate">
              <a:avLst>
                <a:gd name="adj" fmla="val 27573"/>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404040"/>
                </a:solidFill>
                <a:effectLst/>
                <a:uLnTx/>
                <a:uFillTx/>
                <a:latin typeface="Arial" panose="020B0604020202020204" pitchFamily="34" charset="0"/>
                <a:ea typeface="微软雅黑" panose="020B0503020204020204" pitchFamily="34" charset="-122"/>
              </a:endParaRPr>
            </a:p>
          </p:txBody>
        </p:sp>
        <p:sp>
          <p:nvSpPr>
            <p:cNvPr id="28" name="TextBox 20"/>
            <p:cNvSpPr txBox="1">
              <a:spLocks noChangeArrowheads="1"/>
            </p:cNvSpPr>
            <p:nvPr/>
          </p:nvSpPr>
          <p:spPr bwMode="auto">
            <a:xfrm>
              <a:off x="5189270" y="3308583"/>
              <a:ext cx="10493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kern="0" dirty="0" smtClean="0">
                  <a:solidFill>
                    <a:schemeClr val="bg1"/>
                  </a:solidFill>
                  <a:latin typeface="微软雅黑" panose="020B0503020204020204" pitchFamily="34" charset="-122"/>
                  <a:ea typeface="微软雅黑" panose="020B0503020204020204" pitchFamily="34" charset="-122"/>
                </a:rPr>
                <a:t>次</a:t>
              </a:r>
              <a:endParaRPr lang="en-US" altLang="zh-CN" sz="2400" b="1" kern="0" dirty="0" smtClean="0">
                <a:solidFill>
                  <a:schemeClr val="bg1"/>
                </a:solidFill>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kern="0" dirty="0" smtClean="0">
                  <a:solidFill>
                    <a:schemeClr val="bg1"/>
                  </a:solidFill>
                  <a:latin typeface="微软雅黑" panose="020B0503020204020204" pitchFamily="34" charset="-122"/>
                  <a:ea typeface="微软雅黑" panose="020B0503020204020204" pitchFamily="34" charset="-122"/>
                </a:rPr>
                <a:t>症</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grpSp>
      <p:sp>
        <p:nvSpPr>
          <p:cNvPr id="30" name="矩形 3"/>
          <p:cNvSpPr>
            <a:spLocks/>
          </p:cNvSpPr>
          <p:nvPr/>
        </p:nvSpPr>
        <p:spPr bwMode="auto">
          <a:xfrm rot="16200000" flipH="1" flipV="1">
            <a:off x="2099222" y="3094834"/>
            <a:ext cx="409575" cy="2252663"/>
          </a:xfrm>
          <a:custGeom>
            <a:avLst/>
            <a:gdLst>
              <a:gd name="T0" fmla="*/ 280750 w 280750"/>
              <a:gd name="T1" fmla="*/ 1391049 h 1542591"/>
              <a:gd name="T2" fmla="*/ 280750 w 280750"/>
              <a:gd name="T3" fmla="*/ 151543 h 1542591"/>
              <a:gd name="T4" fmla="*/ 280733 w 280750"/>
              <a:gd name="T5" fmla="*/ 151543 h 1542591"/>
              <a:gd name="T6" fmla="*/ 280591 w 280750"/>
              <a:gd name="T7" fmla="*/ 0 h 1542591"/>
              <a:gd name="T8" fmla="*/ 140374 w 280750"/>
              <a:gd name="T9" fmla="*/ 102981 h 1542591"/>
              <a:gd name="T10" fmla="*/ 158 w 280750"/>
              <a:gd name="T11" fmla="*/ 0 h 1542591"/>
              <a:gd name="T12" fmla="*/ 158 w 280750"/>
              <a:gd name="T13" fmla="*/ 151543 h 1542591"/>
              <a:gd name="T14" fmla="*/ 0 w 280750"/>
              <a:gd name="T15" fmla="*/ 151543 h 1542591"/>
              <a:gd name="T16" fmla="*/ 0 w 280750"/>
              <a:gd name="T17" fmla="*/ 1391049 h 1542591"/>
              <a:gd name="T18" fmla="*/ 158 w 280750"/>
              <a:gd name="T19" fmla="*/ 1391049 h 1542591"/>
              <a:gd name="T20" fmla="*/ 158 w 280750"/>
              <a:gd name="T21" fmla="*/ 1436588 h 1542591"/>
              <a:gd name="T22" fmla="*/ 138730 w 280750"/>
              <a:gd name="T23" fmla="*/ 1542591 h 1542591"/>
              <a:gd name="T24" fmla="*/ 280591 w 280750"/>
              <a:gd name="T25" fmla="*/ 1444187 h 1542591"/>
              <a:gd name="T26" fmla="*/ 280745 w 280750"/>
              <a:gd name="T27" fmla="*/ 1395154 h 1542591"/>
              <a:gd name="T28" fmla="*/ 280733 w 280750"/>
              <a:gd name="T29" fmla="*/ 1391049 h 1542591"/>
              <a:gd name="T30" fmla="*/ 280750 w 280750"/>
              <a:gd name="T31" fmla="*/ 1391049 h 154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lnTo>
                  <a:pt x="280750" y="139104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C00000"/>
              </a:solidFill>
              <a:effectLst/>
              <a:uLnTx/>
              <a:uFillTx/>
              <a:latin typeface="Arial" panose="020B0604020202020204" pitchFamily="34" charset="0"/>
            </a:endParaRPr>
          </a:p>
        </p:txBody>
      </p:sp>
      <p:sp>
        <p:nvSpPr>
          <p:cNvPr id="31" name="TextBox 23"/>
          <p:cNvSpPr txBox="1">
            <a:spLocks noChangeArrowheads="1"/>
          </p:cNvSpPr>
          <p:nvPr/>
        </p:nvSpPr>
        <p:spPr bwMode="auto">
          <a:xfrm>
            <a:off x="1237722" y="4016378"/>
            <a:ext cx="2109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b="1" dirty="0" smtClean="0">
                <a:solidFill>
                  <a:schemeClr val="bg1"/>
                </a:solidFill>
                <a:latin typeface="微软雅黑" panose="020B0503020204020204" pitchFamily="34" charset="-122"/>
                <a:ea typeface="微软雅黑" panose="020B0503020204020204" pitchFamily="34" charset="-122"/>
              </a:rPr>
              <a:t>具备</a:t>
            </a:r>
            <a:r>
              <a:rPr lang="en-US" altLang="zh-CN" b="1" dirty="0" smtClean="0">
                <a:solidFill>
                  <a:schemeClr val="bg1"/>
                </a:solidFill>
                <a:latin typeface="微软雅黑" panose="020B0503020204020204" pitchFamily="34" charset="-122"/>
                <a:ea typeface="微软雅黑" panose="020B0503020204020204" pitchFamily="34" charset="-122"/>
              </a:rPr>
              <a:t>2</a:t>
            </a:r>
            <a:r>
              <a:rPr lang="zh-CN" altLang="en-US" b="1" dirty="0" smtClean="0">
                <a:solidFill>
                  <a:schemeClr val="bg1"/>
                </a:solidFill>
                <a:latin typeface="微软雅黑" panose="020B0503020204020204" pitchFamily="34" charset="-122"/>
                <a:ea typeface="微软雅黑" panose="020B0503020204020204" pitchFamily="34" charset="-122"/>
              </a:rPr>
              <a:t>项主症</a:t>
            </a:r>
          </a:p>
        </p:txBody>
      </p:sp>
      <p:sp>
        <p:nvSpPr>
          <p:cNvPr id="32" name="矩形 24"/>
          <p:cNvSpPr>
            <a:spLocks noChangeArrowheads="1"/>
          </p:cNvSpPr>
          <p:nvPr/>
        </p:nvSpPr>
        <p:spPr bwMode="auto">
          <a:xfrm>
            <a:off x="1719801" y="2437190"/>
            <a:ext cx="1514472"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ts val="300"/>
              </a:spcBef>
              <a:spcAft>
                <a:spcPct val="0"/>
              </a:spcAft>
              <a:buFont typeface="Arial" panose="020B0604020202020204" pitchFamily="34" charset="0"/>
              <a:buNone/>
            </a:pPr>
            <a:r>
              <a:rPr lang="en-US" altLang="zh-CN" dirty="0">
                <a:latin typeface="微软雅黑" pitchFamily="34" charset="-122"/>
                <a:ea typeface="微软雅黑" pitchFamily="34" charset="-122"/>
                <a:cs typeface="Times New Roman" panose="02020603050405020304" pitchFamily="18" charset="0"/>
              </a:rPr>
              <a:t>1</a:t>
            </a:r>
            <a:r>
              <a:rPr lang="en-US" altLang="zh-CN" dirty="0" smtClean="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cs typeface="Times New Roman" panose="02020603050405020304" pitchFamily="18" charset="0"/>
              </a:rPr>
              <a:t>乳房疼痛   </a:t>
            </a:r>
            <a:r>
              <a:rPr lang="zh-CN" altLang="en-US" dirty="0" smtClean="0">
                <a:latin typeface="微软雅黑" pitchFamily="34" charset="-122"/>
                <a:ea typeface="微软雅黑" pitchFamily="34" charset="-122"/>
                <a:cs typeface="Times New Roman" panose="02020603050405020304" pitchFamily="18" charset="0"/>
              </a:rPr>
              <a:t> </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en-US" altLang="zh-CN" dirty="0" smtClean="0">
                <a:latin typeface="微软雅黑" pitchFamily="34" charset="-122"/>
                <a:ea typeface="微软雅黑" pitchFamily="34" charset="-122"/>
                <a:cs typeface="Times New Roman" panose="02020603050405020304" pitchFamily="18" charset="0"/>
              </a:rPr>
              <a:t>2.</a:t>
            </a:r>
            <a:r>
              <a:rPr lang="zh-CN" altLang="en-US" dirty="0" smtClean="0">
                <a:latin typeface="微软雅黑" pitchFamily="34" charset="-122"/>
                <a:ea typeface="微软雅黑" pitchFamily="34" charset="-122"/>
                <a:cs typeface="Times New Roman" panose="02020603050405020304" pitchFamily="18" charset="0"/>
              </a:rPr>
              <a:t>乳房</a:t>
            </a:r>
            <a:r>
              <a:rPr lang="zh-CN" altLang="en-US" dirty="0">
                <a:latin typeface="微软雅黑" pitchFamily="34" charset="-122"/>
                <a:ea typeface="微软雅黑" pitchFamily="34" charset="-122"/>
                <a:cs typeface="Times New Roman" panose="02020603050405020304" pitchFamily="18" charset="0"/>
              </a:rPr>
              <a:t>肿块</a:t>
            </a:r>
          </a:p>
        </p:txBody>
      </p:sp>
      <p:sp>
        <p:nvSpPr>
          <p:cNvPr id="33" name="矩形 25"/>
          <p:cNvSpPr>
            <a:spLocks noChangeArrowheads="1"/>
          </p:cNvSpPr>
          <p:nvPr/>
        </p:nvSpPr>
        <p:spPr bwMode="auto">
          <a:xfrm>
            <a:off x="5862372" y="1753300"/>
            <a:ext cx="2752991" cy="277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ts val="300"/>
              </a:spcBef>
              <a:spcAft>
                <a:spcPct val="0"/>
              </a:spcAft>
              <a:buFont typeface="Arial" panose="020B0604020202020204" pitchFamily="34" charset="0"/>
              <a:buNone/>
            </a:pPr>
            <a:r>
              <a:rPr lang="en-US" altLang="zh-CN" dirty="0">
                <a:latin typeface="微软雅黑" pitchFamily="34" charset="-122"/>
                <a:ea typeface="微软雅黑" pitchFamily="34" charset="-122"/>
                <a:cs typeface="Times New Roman" panose="02020603050405020304" pitchFamily="18" charset="0"/>
              </a:rPr>
              <a:t>1.</a:t>
            </a:r>
            <a:r>
              <a:rPr lang="zh-CN" altLang="en-US" dirty="0">
                <a:latin typeface="微软雅黑" pitchFamily="34" charset="-122"/>
                <a:ea typeface="微软雅黑" pitchFamily="34" charset="-122"/>
                <a:cs typeface="Times New Roman" panose="02020603050405020304" pitchFamily="18" charset="0"/>
              </a:rPr>
              <a:t>胸闷胁胀   </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en-US" altLang="zh-CN" dirty="0" smtClean="0">
                <a:latin typeface="微软雅黑" pitchFamily="34" charset="-122"/>
                <a:ea typeface="微软雅黑" pitchFamily="34" charset="-122"/>
                <a:cs typeface="Times New Roman" panose="02020603050405020304" pitchFamily="18" charset="0"/>
              </a:rPr>
              <a:t>2</a:t>
            </a:r>
            <a:r>
              <a:rPr lang="en-US" altLang="zh-CN" dirty="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cs typeface="Times New Roman" panose="02020603050405020304" pitchFamily="18" charset="0"/>
              </a:rPr>
              <a:t>善郁易怒   </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en-US" altLang="zh-CN" dirty="0" smtClean="0">
                <a:latin typeface="微软雅黑" pitchFamily="34" charset="-122"/>
                <a:ea typeface="微软雅黑" pitchFamily="34" charset="-122"/>
                <a:cs typeface="Times New Roman" panose="02020603050405020304" pitchFamily="18" charset="0"/>
              </a:rPr>
              <a:t>3</a:t>
            </a:r>
            <a:r>
              <a:rPr lang="en-US" altLang="zh-CN" dirty="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cs typeface="Times New Roman" panose="02020603050405020304" pitchFamily="18" charset="0"/>
              </a:rPr>
              <a:t>失眠多梦   </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en-US" altLang="zh-CN" dirty="0" smtClean="0">
                <a:latin typeface="微软雅黑" pitchFamily="34" charset="-122"/>
                <a:ea typeface="微软雅黑" pitchFamily="34" charset="-122"/>
                <a:cs typeface="Times New Roman" panose="02020603050405020304" pitchFamily="18" charset="0"/>
              </a:rPr>
              <a:t>4</a:t>
            </a:r>
            <a:r>
              <a:rPr lang="en-US" altLang="zh-CN" dirty="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cs typeface="Times New Roman" panose="02020603050405020304" pitchFamily="18" charset="0"/>
              </a:rPr>
              <a:t>心烦口</a:t>
            </a:r>
            <a:r>
              <a:rPr lang="zh-CN" altLang="en-US" dirty="0" smtClean="0">
                <a:latin typeface="微软雅黑" pitchFamily="34" charset="-122"/>
                <a:ea typeface="微软雅黑" pitchFamily="34" charset="-122"/>
                <a:cs typeface="Times New Roman" panose="02020603050405020304" pitchFamily="18" charset="0"/>
              </a:rPr>
              <a:t>苦</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zh-CN" altLang="en-US" dirty="0">
                <a:latin typeface="微软雅黑" pitchFamily="34" charset="-122"/>
                <a:ea typeface="微软雅黑" pitchFamily="34" charset="-122"/>
                <a:cs typeface="Times New Roman" panose="02020603050405020304" pitchFamily="18" charset="0"/>
              </a:rPr>
              <a:t>舌</a:t>
            </a:r>
            <a:r>
              <a:rPr lang="zh-CN" altLang="en-US" dirty="0" smtClean="0">
                <a:latin typeface="微软雅黑" pitchFamily="34" charset="-122"/>
                <a:ea typeface="微软雅黑" pitchFamily="34" charset="-122"/>
                <a:cs typeface="Times New Roman" panose="02020603050405020304" pitchFamily="18" charset="0"/>
              </a:rPr>
              <a:t>脉：舌</a:t>
            </a:r>
            <a:r>
              <a:rPr lang="zh-CN" altLang="en-US" dirty="0">
                <a:latin typeface="微软雅黑" pitchFamily="34" charset="-122"/>
                <a:ea typeface="微软雅黑" pitchFamily="34" charset="-122"/>
                <a:cs typeface="Times New Roman" panose="02020603050405020304" pitchFamily="18" charset="0"/>
              </a:rPr>
              <a:t>质淡、苔</a:t>
            </a:r>
            <a:r>
              <a:rPr lang="zh-CN" altLang="en-US" dirty="0" smtClean="0">
                <a:latin typeface="微软雅黑" pitchFamily="34" charset="-122"/>
                <a:ea typeface="微软雅黑" pitchFamily="34" charset="-122"/>
                <a:cs typeface="Times New Roman" panose="02020603050405020304" pitchFamily="18" charset="0"/>
              </a:rPr>
              <a:t>薄黄</a:t>
            </a:r>
            <a:endParaRPr lang="en-US" altLang="zh-CN" dirty="0" smtClean="0">
              <a:latin typeface="微软雅黑" pitchFamily="34" charset="-122"/>
              <a:ea typeface="微软雅黑" pitchFamily="34" charset="-122"/>
              <a:cs typeface="Times New Roman" panose="02020603050405020304" pitchFamily="18" charset="0"/>
            </a:endParaRPr>
          </a:p>
          <a:p>
            <a:pPr eaLnBrk="1" fontAlgn="base" hangingPunct="1">
              <a:lnSpc>
                <a:spcPct val="150000"/>
              </a:lnSpc>
              <a:spcBef>
                <a:spcPts val="300"/>
              </a:spcBef>
              <a:spcAft>
                <a:spcPct val="0"/>
              </a:spcAft>
              <a:buFont typeface="Arial" panose="020B0604020202020204" pitchFamily="34" charset="0"/>
              <a:buNone/>
            </a:pPr>
            <a:r>
              <a:rPr lang="en-US" altLang="zh-CN" dirty="0" smtClean="0">
                <a:latin typeface="微软雅黑" pitchFamily="34" charset="-122"/>
                <a:ea typeface="微软雅黑" pitchFamily="34" charset="-122"/>
                <a:cs typeface="Times New Roman" panose="02020603050405020304" pitchFamily="18" charset="0"/>
              </a:rPr>
              <a:t>           </a:t>
            </a:r>
            <a:r>
              <a:rPr lang="zh-CN" altLang="zh-CN" dirty="0" smtClean="0">
                <a:latin typeface="微软雅黑" pitchFamily="34" charset="-122"/>
                <a:ea typeface="微软雅黑" pitchFamily="34" charset="-122"/>
                <a:cs typeface="Times New Roman" panose="02020603050405020304" pitchFamily="18" charset="0"/>
              </a:rPr>
              <a:t>脉弦滑</a:t>
            </a:r>
            <a:endParaRPr lang="zh-CN" altLang="en-US" dirty="0">
              <a:latin typeface="微软雅黑" pitchFamily="34" charset="-122"/>
              <a:ea typeface="微软雅黑" pitchFamily="34" charset="-122"/>
              <a:cs typeface="Times New Roman" panose="02020603050405020304" pitchFamily="18" charset="0"/>
            </a:endParaRPr>
          </a:p>
        </p:txBody>
      </p:sp>
      <p:sp>
        <p:nvSpPr>
          <p:cNvPr id="35" name="矩形 3"/>
          <p:cNvSpPr>
            <a:spLocks/>
          </p:cNvSpPr>
          <p:nvPr/>
        </p:nvSpPr>
        <p:spPr bwMode="auto">
          <a:xfrm rot="5400000" flipH="1" flipV="1">
            <a:off x="6997172" y="3644866"/>
            <a:ext cx="409575" cy="2252663"/>
          </a:xfrm>
          <a:custGeom>
            <a:avLst/>
            <a:gdLst>
              <a:gd name="T0" fmla="*/ 280750 w 280750"/>
              <a:gd name="T1" fmla="*/ 1391049 h 1542591"/>
              <a:gd name="T2" fmla="*/ 280750 w 280750"/>
              <a:gd name="T3" fmla="*/ 151543 h 1542591"/>
              <a:gd name="T4" fmla="*/ 280733 w 280750"/>
              <a:gd name="T5" fmla="*/ 151543 h 1542591"/>
              <a:gd name="T6" fmla="*/ 280591 w 280750"/>
              <a:gd name="T7" fmla="*/ 0 h 1542591"/>
              <a:gd name="T8" fmla="*/ 140374 w 280750"/>
              <a:gd name="T9" fmla="*/ 102981 h 1542591"/>
              <a:gd name="T10" fmla="*/ 158 w 280750"/>
              <a:gd name="T11" fmla="*/ 0 h 1542591"/>
              <a:gd name="T12" fmla="*/ 158 w 280750"/>
              <a:gd name="T13" fmla="*/ 151543 h 1542591"/>
              <a:gd name="T14" fmla="*/ 0 w 280750"/>
              <a:gd name="T15" fmla="*/ 151543 h 1542591"/>
              <a:gd name="T16" fmla="*/ 0 w 280750"/>
              <a:gd name="T17" fmla="*/ 1391049 h 1542591"/>
              <a:gd name="T18" fmla="*/ 158 w 280750"/>
              <a:gd name="T19" fmla="*/ 1391049 h 1542591"/>
              <a:gd name="T20" fmla="*/ 158 w 280750"/>
              <a:gd name="T21" fmla="*/ 1436588 h 1542591"/>
              <a:gd name="T22" fmla="*/ 138730 w 280750"/>
              <a:gd name="T23" fmla="*/ 1542591 h 1542591"/>
              <a:gd name="T24" fmla="*/ 280591 w 280750"/>
              <a:gd name="T25" fmla="*/ 1444187 h 1542591"/>
              <a:gd name="T26" fmla="*/ 280745 w 280750"/>
              <a:gd name="T27" fmla="*/ 1395154 h 1542591"/>
              <a:gd name="T28" fmla="*/ 280733 w 280750"/>
              <a:gd name="T29" fmla="*/ 1391049 h 1542591"/>
              <a:gd name="T30" fmla="*/ 280750 w 280750"/>
              <a:gd name="T31" fmla="*/ 1391049 h 154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lnTo>
                  <a:pt x="280750" y="1391049"/>
                </a:lnTo>
                <a:close/>
              </a:path>
            </a:pathLst>
          </a:custGeom>
          <a:solidFill>
            <a:schemeClr val="tx1">
              <a:lumMod val="75000"/>
              <a:lumOff val="25000"/>
            </a:schemeClr>
          </a:solidFill>
          <a:ln>
            <a:noFill/>
          </a:ln>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smtClean="0">
              <a:ln>
                <a:noFill/>
              </a:ln>
              <a:solidFill>
                <a:srgbClr val="C00000"/>
              </a:solidFill>
              <a:effectLst/>
              <a:uLnTx/>
              <a:uFillTx/>
              <a:latin typeface="Arial" panose="020B0604020202020204" pitchFamily="34" charset="0"/>
            </a:endParaRPr>
          </a:p>
        </p:txBody>
      </p:sp>
      <p:sp>
        <p:nvSpPr>
          <p:cNvPr id="34" name="TextBox 31"/>
          <p:cNvSpPr txBox="1">
            <a:spLocks noChangeArrowheads="1"/>
          </p:cNvSpPr>
          <p:nvPr/>
        </p:nvSpPr>
        <p:spPr bwMode="auto">
          <a:xfrm>
            <a:off x="6022974" y="4569315"/>
            <a:ext cx="2431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b="1" dirty="0" smtClean="0">
                <a:solidFill>
                  <a:schemeClr val="bg1"/>
                </a:solidFill>
                <a:latin typeface="微软雅黑" panose="020B0503020204020204" pitchFamily="34" charset="-122"/>
                <a:ea typeface="微软雅黑" panose="020B0503020204020204" pitchFamily="34" charset="-122"/>
              </a:rPr>
              <a:t>2</a:t>
            </a:r>
            <a:r>
              <a:rPr lang="zh-CN" altLang="en-US" b="1" dirty="0" smtClean="0">
                <a:solidFill>
                  <a:schemeClr val="bg1"/>
                </a:solidFill>
                <a:latin typeface="微软雅黑" panose="020B0503020204020204" pitchFamily="34" charset="-122"/>
                <a:ea typeface="微软雅黑" panose="020B0503020204020204" pitchFamily="34" charset="-122"/>
              </a:rPr>
              <a:t>项以上次</a:t>
            </a:r>
            <a:r>
              <a:rPr lang="zh-CN" altLang="en-US" b="1" dirty="0" smtClean="0">
                <a:solidFill>
                  <a:schemeClr val="bg1"/>
                </a:solidFill>
                <a:latin typeface="微软雅黑" panose="020B0503020204020204" pitchFamily="34" charset="-122"/>
                <a:ea typeface="微软雅黑" panose="020B0503020204020204" pitchFamily="34" charset="-122"/>
              </a:rPr>
              <a:t>症结合舌脉</a:t>
            </a:r>
          </a:p>
        </p:txBody>
      </p:sp>
      <p:cxnSp>
        <p:nvCxnSpPr>
          <p:cNvPr id="42" name="直接连接符 26"/>
          <p:cNvCxnSpPr>
            <a:cxnSpLocks noChangeShapeType="1"/>
          </p:cNvCxnSpPr>
          <p:nvPr/>
        </p:nvCxnSpPr>
        <p:spPr bwMode="auto">
          <a:xfrm>
            <a:off x="289718" y="5451707"/>
            <a:ext cx="8335962" cy="0"/>
          </a:xfrm>
          <a:prstGeom prst="line">
            <a:avLst/>
          </a:prstGeom>
          <a:noFill/>
          <a:ln w="19050" cmpd="sng">
            <a:solidFill>
              <a:srgbClr val="C00000"/>
            </a:solidFill>
            <a:round/>
            <a:headEnd/>
            <a:tailEnd/>
          </a:ln>
          <a:extLst>
            <a:ext uri="{909E8E84-426E-40DD-AFC4-6F175D3DCCD1}">
              <a14:hiddenFill xmlns:a14="http://schemas.microsoft.com/office/drawing/2010/main">
                <a:noFill/>
              </a14:hiddenFill>
            </a:ext>
          </a:extLst>
        </p:spPr>
      </p:cxnSp>
      <p:grpSp>
        <p:nvGrpSpPr>
          <p:cNvPr id="46" name="组合 45"/>
          <p:cNvGrpSpPr/>
          <p:nvPr/>
        </p:nvGrpSpPr>
        <p:grpSpPr>
          <a:xfrm>
            <a:off x="1291176" y="5663410"/>
            <a:ext cx="584200" cy="584200"/>
            <a:chOff x="1208880" y="5610452"/>
            <a:chExt cx="584200" cy="584200"/>
          </a:xfrm>
        </p:grpSpPr>
        <p:sp>
          <p:nvSpPr>
            <p:cNvPr id="43" name="椭圆 27"/>
            <p:cNvSpPr>
              <a:spLocks noChangeArrowheads="1"/>
            </p:cNvSpPr>
            <p:nvPr/>
          </p:nvSpPr>
          <p:spPr bwMode="auto">
            <a:xfrm>
              <a:off x="1208880" y="5610452"/>
              <a:ext cx="584200" cy="5842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0" cap="none" spc="0" normalizeH="0" baseline="0" noProof="0" smtClean="0">
                <a:ln>
                  <a:noFill/>
                </a:ln>
                <a:solidFill>
                  <a:srgbClr val="7F7F7F"/>
                </a:solidFill>
                <a:effectLst/>
                <a:uLnTx/>
                <a:uFillTx/>
                <a:latin typeface="微软雅黑" panose="020B0503020204020204" pitchFamily="34" charset="-122"/>
                <a:ea typeface="微软雅黑" panose="020B0503020204020204" pitchFamily="34" charset="-122"/>
              </a:endParaRPr>
            </a:p>
          </p:txBody>
        </p:sp>
        <p:sp>
          <p:nvSpPr>
            <p:cNvPr id="44" name="Freeform 14"/>
            <p:cNvSpPr>
              <a:spLocks noEditPoints="1"/>
            </p:cNvSpPr>
            <p:nvPr/>
          </p:nvSpPr>
          <p:spPr bwMode="auto">
            <a:xfrm>
              <a:off x="1364455" y="5756502"/>
              <a:ext cx="273050" cy="290512"/>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3" tIns="34292" rIns="68583" bIns="34292" anchor="ctr"/>
            <a:lstStyle/>
            <a:p>
              <a:pPr fontAlgn="base">
                <a:spcBef>
                  <a:spcPct val="0"/>
                </a:spcBef>
                <a:spcAft>
                  <a:spcPct val="0"/>
                </a:spcAft>
                <a:buFont typeface="Arial" panose="020B0604020202020204" pitchFamily="34" charset="0"/>
                <a:buNone/>
              </a:pPr>
              <a:endParaRPr lang="zh-CN" altLang="en-US" smtClean="0">
                <a:solidFill>
                  <a:srgbClr val="C00000"/>
                </a:solidFill>
                <a:latin typeface="Arial" panose="020B0604020202020204" pitchFamily="34" charset="0"/>
              </a:endParaRPr>
            </a:p>
          </p:txBody>
        </p:sp>
      </p:grpSp>
      <p:sp>
        <p:nvSpPr>
          <p:cNvPr id="45" name="Rectangle 12"/>
          <p:cNvSpPr>
            <a:spLocks noChangeArrowheads="1"/>
          </p:cNvSpPr>
          <p:nvPr/>
        </p:nvSpPr>
        <p:spPr bwMode="auto">
          <a:xfrm>
            <a:off x="1875375" y="5548082"/>
            <a:ext cx="54107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50000"/>
              </a:lnSpc>
              <a:spcBef>
                <a:spcPct val="0"/>
              </a:spcBef>
              <a:spcAft>
                <a:spcPct val="0"/>
              </a:spcAft>
              <a:buClr>
                <a:srgbClr val="1F3F5F"/>
              </a:buClr>
              <a:buFont typeface="Arial" panose="020B0604020202020204" pitchFamily="34" charset="0"/>
              <a:buNone/>
            </a:pPr>
            <a:r>
              <a:rPr lang="zh-CN" altLang="en-US" dirty="0">
                <a:latin typeface="+mn-ea"/>
                <a:ea typeface="+mn-ea"/>
              </a:rPr>
              <a:t>主症两项必备，次症两项以上结合舌脉象即可诊断。</a:t>
            </a:r>
            <a:endParaRPr lang="en-US" altLang="zh-CN" dirty="0" smtClean="0">
              <a:latin typeface="+mn-ea"/>
              <a:ea typeface="+mn-ea"/>
            </a:endParaRPr>
          </a:p>
        </p:txBody>
      </p:sp>
      <p:sp>
        <p:nvSpPr>
          <p:cNvPr id="47" name="文本框 46"/>
          <p:cNvSpPr txBox="1"/>
          <p:nvPr/>
        </p:nvSpPr>
        <p:spPr>
          <a:xfrm>
            <a:off x="2969995" y="6149434"/>
            <a:ext cx="4818328"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参考</a:t>
            </a:r>
            <a:r>
              <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中医病症诊断疗效标准</a:t>
            </a:r>
            <a:r>
              <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乳腺增生病诊断标准</a:t>
            </a:r>
            <a:r>
              <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圆角 42">
            <a:extLst>
              <a:ext uri="{FF2B5EF4-FFF2-40B4-BE49-F238E27FC236}">
                <a16:creationId xmlns:a16="http://schemas.microsoft.com/office/drawing/2014/main" id="{AF6BFF4E-205F-45B5-AD4B-AED3DAFE509F}"/>
              </a:ext>
            </a:extLst>
          </p:cNvPr>
          <p:cNvSpPr/>
          <p:nvPr/>
        </p:nvSpPr>
        <p:spPr>
          <a:xfrm>
            <a:off x="1333510" y="991326"/>
            <a:ext cx="248374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algn="ct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肝郁痰</a:t>
            </a:r>
            <a:r>
              <a:rPr lang="zh-CN" altLang="en-US" b="1" kern="0" dirty="0" smtClean="0">
                <a:solidFill>
                  <a:prstClr val="black"/>
                </a:solidFill>
                <a:latin typeface="微软雅黑" panose="020B0503020204020204" pitchFamily="34" charset="-122"/>
                <a:ea typeface="微软雅黑" panose="020B0503020204020204" pitchFamily="34" charset="-122"/>
              </a:rPr>
              <a:t>凝证 辨证标准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4411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092090" y="1295011"/>
            <a:ext cx="1166523"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入选标准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990600" y="2069433"/>
            <a:ext cx="7797800" cy="38868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a:t>
            </a: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18</a:t>
            </a:r>
            <a:r>
              <a:rPr lang="zh-CN" altLang="zh-CN" sz="1800" dirty="0">
                <a:latin typeface="微软雅黑" pitchFamily="34" charset="-122"/>
                <a:ea typeface="微软雅黑" pitchFamily="34" charset="-122"/>
                <a:cs typeface="Times New Roman" panose="02020603050405020304" pitchFamily="18" charset="0"/>
              </a:rPr>
              <a:t>至</a:t>
            </a:r>
            <a:r>
              <a:rPr lang="en-US" altLang="zh-CN" sz="1800" dirty="0">
                <a:latin typeface="微软雅黑" pitchFamily="34" charset="-122"/>
                <a:ea typeface="微软雅黑" pitchFamily="34" charset="-122"/>
                <a:cs typeface="Times New Roman" panose="02020603050405020304" pitchFamily="18" charset="0"/>
              </a:rPr>
              <a:t>50</a:t>
            </a:r>
            <a:r>
              <a:rPr lang="zh-CN" altLang="zh-CN" sz="1800" dirty="0">
                <a:latin typeface="微软雅黑" pitchFamily="34" charset="-122"/>
                <a:ea typeface="微软雅黑" pitchFamily="34" charset="-122"/>
                <a:cs typeface="Times New Roman" panose="02020603050405020304" pitchFamily="18" charset="0"/>
              </a:rPr>
              <a:t>周岁（含边界值）女性患者</a:t>
            </a:r>
            <a:r>
              <a:rPr lang="zh-CN" altLang="zh-CN"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2</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符合</a:t>
            </a:r>
            <a:r>
              <a:rPr lang="zh-CN" altLang="zh-CN" sz="1800" dirty="0">
                <a:latin typeface="微软雅黑" pitchFamily="34" charset="-122"/>
                <a:ea typeface="微软雅黑" pitchFamily="34" charset="-122"/>
                <a:cs typeface="Times New Roman" panose="02020603050405020304" pitchFamily="18" charset="0"/>
              </a:rPr>
              <a:t>西医乳腺增生病诊断标准</a:t>
            </a:r>
            <a:r>
              <a:rPr lang="zh-CN" altLang="zh-CN" sz="1800" dirty="0" smtClean="0">
                <a:latin typeface="微软雅黑" pitchFamily="34" charset="-122"/>
                <a:ea typeface="微软雅黑" pitchFamily="34" charset="-122"/>
                <a:cs typeface="Times New Roman" panose="02020603050405020304" pitchFamily="18" charset="0"/>
              </a:rPr>
              <a:t>者</a:t>
            </a:r>
            <a:r>
              <a:rPr lang="zh-CN" altLang="zh-CN" sz="1800" dirty="0">
                <a:latin typeface="微软雅黑" pitchFamily="34" charset="-122"/>
                <a:ea typeface="微软雅黑" pitchFamily="34" charset="-122"/>
              </a:rPr>
              <a:t>，且病程超过</a:t>
            </a:r>
            <a:r>
              <a:rPr lang="en-US" altLang="zh-CN" sz="1800" dirty="0">
                <a:latin typeface="微软雅黑" pitchFamily="34" charset="-122"/>
                <a:ea typeface="微软雅黑" pitchFamily="34" charset="-122"/>
                <a:cs typeface="Times New Roman" pitchFamily="18" charset="0"/>
              </a:rPr>
              <a:t>3</a:t>
            </a:r>
            <a:r>
              <a:rPr lang="zh-CN" altLang="zh-CN" sz="1800" dirty="0">
                <a:latin typeface="微软雅黑" pitchFamily="34" charset="-122"/>
                <a:ea typeface="微软雅黑" pitchFamily="34" charset="-122"/>
                <a:cs typeface="Times New Roman" pitchFamily="18" charset="0"/>
              </a:rPr>
              <a:t>个</a:t>
            </a:r>
            <a:r>
              <a:rPr lang="zh-CN" altLang="zh-CN" sz="1800" dirty="0">
                <a:latin typeface="微软雅黑" pitchFamily="34" charset="-122"/>
                <a:ea typeface="微软雅黑" pitchFamily="34" charset="-122"/>
              </a:rPr>
              <a:t>月者</a:t>
            </a:r>
            <a:r>
              <a:rPr lang="zh-CN" altLang="zh-CN" sz="1800" dirty="0" smtClean="0">
                <a:latin typeface="微软雅黑" pitchFamily="34" charset="-122"/>
                <a:ea typeface="微软雅黑" pitchFamily="34" charset="-122"/>
                <a:cs typeface="Times New Roman" panose="02020603050405020304" pitchFamily="18" charset="0"/>
              </a:rPr>
              <a:t>；</a:t>
            </a:r>
            <a:endParaRPr lang="zh-CN" altLang="zh-CN" sz="1800" dirty="0">
              <a:latin typeface="微软雅黑" pitchFamily="34" charset="-122"/>
              <a:ea typeface="微软雅黑" pitchFamily="34" charset="-122"/>
              <a:cs typeface="Times New Roman" panose="02020603050405020304" pitchFamily="18" charset="0"/>
            </a:endParaRP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3</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符合</a:t>
            </a:r>
            <a:r>
              <a:rPr lang="zh-CN" altLang="zh-CN" sz="1800" dirty="0">
                <a:latin typeface="微软雅黑" pitchFamily="34" charset="-122"/>
                <a:ea typeface="微软雅黑" pitchFamily="34" charset="-122"/>
                <a:cs typeface="Times New Roman" panose="02020603050405020304" pitchFamily="18" charset="0"/>
              </a:rPr>
              <a:t>中医肝郁痰凝证辨证标准；</a:t>
            </a: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4</a:t>
            </a:r>
            <a:r>
              <a:rPr lang="zh-CN" altLang="en-US" sz="1800" dirty="0">
                <a:latin typeface="微软雅黑" pitchFamily="34" charset="-122"/>
                <a:ea typeface="微软雅黑" pitchFamily="34" charset="-122"/>
                <a:cs typeface="Times New Roman" panose="02020603050405020304" pitchFamily="18" charset="0"/>
              </a:rPr>
              <a:t>）有基本规律的月经周期（</a:t>
            </a:r>
            <a:r>
              <a:rPr lang="en-US" altLang="zh-CN" sz="1800" dirty="0">
                <a:latin typeface="微软雅黑" pitchFamily="34" charset="-122"/>
                <a:ea typeface="微软雅黑" pitchFamily="34" charset="-122"/>
                <a:cs typeface="Times New Roman" panose="02020603050405020304" pitchFamily="18" charset="0"/>
              </a:rPr>
              <a:t>21-35</a:t>
            </a:r>
            <a:r>
              <a:rPr lang="zh-CN" altLang="en-US" sz="1800" dirty="0">
                <a:latin typeface="微软雅黑" pitchFamily="34" charset="-122"/>
                <a:ea typeface="微软雅黑" pitchFamily="34" charset="-122"/>
                <a:cs typeface="Times New Roman" panose="02020603050405020304" pitchFamily="18" charset="0"/>
              </a:rPr>
              <a:t>天）与经期（</a:t>
            </a:r>
            <a:r>
              <a:rPr lang="en-US" altLang="zh-CN" sz="1800" dirty="0">
                <a:latin typeface="微软雅黑" pitchFamily="34" charset="-122"/>
                <a:ea typeface="微软雅黑" pitchFamily="34" charset="-122"/>
                <a:cs typeface="Times New Roman" panose="02020603050405020304" pitchFamily="18" charset="0"/>
              </a:rPr>
              <a:t>3-7</a:t>
            </a:r>
            <a:r>
              <a:rPr lang="zh-CN" altLang="en-US" sz="1800" dirty="0">
                <a:latin typeface="微软雅黑" pitchFamily="34" charset="-122"/>
                <a:ea typeface="微软雅黑" pitchFamily="34" charset="-122"/>
                <a:cs typeface="Times New Roman" panose="02020603050405020304" pitchFamily="18" charset="0"/>
              </a:rPr>
              <a:t>天）</a:t>
            </a:r>
            <a:r>
              <a:rPr lang="zh-CN" altLang="zh-CN" sz="1800" dirty="0" smtClean="0">
                <a:latin typeface="微软雅黑" pitchFamily="34" charset="-122"/>
                <a:ea typeface="微软雅黑" pitchFamily="34" charset="-122"/>
                <a:cs typeface="Times New Roman" panose="02020603050405020304" pitchFamily="18" charset="0"/>
              </a:rPr>
              <a:t>；</a:t>
            </a:r>
            <a:endParaRPr lang="zh-CN" altLang="zh-CN" sz="1800" dirty="0">
              <a:latin typeface="微软雅黑" pitchFamily="34" charset="-122"/>
              <a:ea typeface="微软雅黑" pitchFamily="34" charset="-122"/>
              <a:cs typeface="Times New Roman" panose="02020603050405020304" pitchFamily="18" charset="0"/>
            </a:endParaRP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5</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乳腺</a:t>
            </a:r>
            <a:r>
              <a:rPr lang="zh-CN" altLang="zh-CN" sz="1800" dirty="0">
                <a:latin typeface="微软雅黑" pitchFamily="34" charset="-122"/>
                <a:ea typeface="微软雅黑" pitchFamily="34" charset="-122"/>
                <a:cs typeface="Times New Roman" panose="02020603050405020304" pitchFamily="18" charset="0"/>
              </a:rPr>
              <a:t>彩超</a:t>
            </a:r>
            <a:r>
              <a:rPr lang="en-US" altLang="zh-CN" sz="1800" dirty="0">
                <a:latin typeface="微软雅黑" pitchFamily="34" charset="-122"/>
                <a:ea typeface="微软雅黑" pitchFamily="34" charset="-122"/>
                <a:cs typeface="Times New Roman" panose="02020603050405020304" pitchFamily="18" charset="0"/>
              </a:rPr>
              <a:t>BI-RADS</a:t>
            </a:r>
            <a:r>
              <a:rPr lang="zh-CN" altLang="zh-CN" sz="1800" dirty="0" smtClean="0">
                <a:latin typeface="微软雅黑" pitchFamily="34" charset="-122"/>
                <a:ea typeface="微软雅黑" pitchFamily="34" charset="-122"/>
                <a:cs typeface="Times New Roman" panose="02020603050405020304" pitchFamily="18" charset="0"/>
              </a:rPr>
              <a:t>分级</a:t>
            </a:r>
            <a:r>
              <a:rPr lang="en-US" altLang="zh-CN" sz="1800" dirty="0">
                <a:latin typeface="微软雅黑" pitchFamily="34" charset="-122"/>
                <a:ea typeface="微软雅黑" pitchFamily="34" charset="-122"/>
                <a:cs typeface="Times New Roman" panose="02020603050405020304" pitchFamily="18" charset="0"/>
              </a:rPr>
              <a:t>2-3</a:t>
            </a:r>
            <a:r>
              <a:rPr lang="zh-CN" altLang="en-US" sz="1800" dirty="0">
                <a:latin typeface="微软雅黑" pitchFamily="34" charset="-122"/>
                <a:ea typeface="微软雅黑" pitchFamily="34" charset="-122"/>
                <a:cs typeface="Times New Roman" panose="02020603050405020304" pitchFamily="18" charset="0"/>
              </a:rPr>
              <a:t>级</a:t>
            </a:r>
            <a:r>
              <a:rPr lang="zh-CN" altLang="zh-CN" sz="1800" dirty="0" smtClean="0">
                <a:latin typeface="微软雅黑" pitchFamily="34" charset="-122"/>
                <a:ea typeface="微软雅黑" pitchFamily="34" charset="-122"/>
                <a:cs typeface="Times New Roman" panose="02020603050405020304" pitchFamily="18" charset="0"/>
              </a:rPr>
              <a:t>；</a:t>
            </a:r>
            <a:endParaRPr lang="zh-CN" altLang="zh-CN" sz="1800" dirty="0">
              <a:latin typeface="微软雅黑" pitchFamily="34" charset="-122"/>
              <a:ea typeface="微软雅黑" pitchFamily="34" charset="-122"/>
              <a:cs typeface="Times New Roman" panose="02020603050405020304" pitchFamily="18" charset="0"/>
            </a:endParaRP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6</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筛选期</a:t>
            </a:r>
            <a:r>
              <a:rPr lang="en-US" altLang="zh-CN" sz="1800" dirty="0" smtClean="0">
                <a:latin typeface="微软雅黑" pitchFamily="34" charset="-122"/>
                <a:ea typeface="微软雅黑" pitchFamily="34" charset="-122"/>
                <a:cs typeface="Times New Roman" panose="02020603050405020304" pitchFamily="18" charset="0"/>
              </a:rPr>
              <a:t>NRS</a:t>
            </a:r>
            <a:r>
              <a:rPr lang="zh-CN" altLang="zh-CN" sz="1800" dirty="0">
                <a:latin typeface="微软雅黑" pitchFamily="34" charset="-122"/>
                <a:ea typeface="微软雅黑" pitchFamily="34" charset="-122"/>
                <a:cs typeface="Times New Roman" panose="02020603050405020304" pitchFamily="18" charset="0"/>
              </a:rPr>
              <a:t>评分≥</a:t>
            </a:r>
            <a:r>
              <a:rPr lang="en-US" altLang="zh-CN" sz="1800" dirty="0">
                <a:latin typeface="微软雅黑" pitchFamily="34" charset="-122"/>
                <a:ea typeface="微软雅黑" pitchFamily="34" charset="-122"/>
                <a:cs typeface="Times New Roman" panose="02020603050405020304" pitchFamily="18" charset="0"/>
              </a:rPr>
              <a:t>4</a:t>
            </a:r>
            <a:r>
              <a:rPr lang="zh-CN" altLang="zh-CN" sz="1800" dirty="0">
                <a:latin typeface="微软雅黑" pitchFamily="34" charset="-122"/>
                <a:ea typeface="微软雅黑" pitchFamily="34" charset="-122"/>
                <a:cs typeface="Times New Roman" panose="02020603050405020304" pitchFamily="18" charset="0"/>
              </a:rPr>
              <a:t>分</a:t>
            </a:r>
            <a:r>
              <a:rPr lang="zh-CN" altLang="zh-CN"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7</a:t>
            </a:r>
            <a:r>
              <a:rPr lang="zh-CN" altLang="en-US" sz="1800" dirty="0" smtClean="0">
                <a:latin typeface="微软雅黑" pitchFamily="34" charset="-122"/>
                <a:ea typeface="微软雅黑" pitchFamily="34" charset="-122"/>
                <a:cs typeface="Times New Roman" panose="02020603050405020304" pitchFamily="18" charset="0"/>
              </a:rPr>
              <a:t>）导</a:t>
            </a:r>
            <a:r>
              <a:rPr lang="zh-CN" altLang="en-US" sz="1800" dirty="0">
                <a:latin typeface="微软雅黑" pitchFamily="34" charset="-122"/>
                <a:ea typeface="微软雅黑" pitchFamily="34" charset="-122"/>
                <a:cs typeface="Times New Roman" panose="02020603050405020304" pitchFamily="18" charset="0"/>
              </a:rPr>
              <a:t>入期疼痛累及天内的</a:t>
            </a:r>
            <a:r>
              <a:rPr lang="en-US" altLang="zh-CN" sz="1800" dirty="0">
                <a:latin typeface="微软雅黑" pitchFamily="34" charset="-122"/>
                <a:ea typeface="微软雅黑" pitchFamily="34" charset="-122"/>
                <a:cs typeface="Times New Roman" panose="02020603050405020304" pitchFamily="18" charset="0"/>
              </a:rPr>
              <a:t>NRS</a:t>
            </a:r>
            <a:r>
              <a:rPr lang="zh-CN" altLang="en-US" sz="1800" dirty="0">
                <a:latin typeface="微软雅黑" pitchFamily="34" charset="-122"/>
                <a:ea typeface="微软雅黑" pitchFamily="34" charset="-122"/>
                <a:cs typeface="Times New Roman" panose="02020603050405020304" pitchFamily="18" charset="0"/>
              </a:rPr>
              <a:t>平均分≥</a:t>
            </a:r>
            <a:r>
              <a:rPr lang="en-US" altLang="zh-CN" sz="1800" dirty="0">
                <a:latin typeface="微软雅黑" pitchFamily="34" charset="-122"/>
                <a:ea typeface="微软雅黑" pitchFamily="34" charset="-122"/>
                <a:cs typeface="Times New Roman" panose="02020603050405020304" pitchFamily="18" charset="0"/>
              </a:rPr>
              <a:t>4</a:t>
            </a:r>
            <a:r>
              <a:rPr lang="zh-CN" altLang="en-US" sz="1800" dirty="0">
                <a:latin typeface="微软雅黑" pitchFamily="34" charset="-122"/>
                <a:ea typeface="微软雅黑" pitchFamily="34" charset="-122"/>
                <a:cs typeface="Times New Roman" panose="02020603050405020304" pitchFamily="18" charset="0"/>
              </a:rPr>
              <a:t>分且触诊仍有靶肿块存在；</a:t>
            </a:r>
            <a:endParaRPr lang="zh-CN" altLang="zh-CN" sz="1800" dirty="0">
              <a:latin typeface="微软雅黑" pitchFamily="34" charset="-122"/>
              <a:ea typeface="微软雅黑" pitchFamily="34" charset="-122"/>
              <a:cs typeface="Times New Roman" panose="02020603050405020304" pitchFamily="18" charset="0"/>
            </a:endParaRPr>
          </a:p>
          <a:p>
            <a:pPr marL="0" indent="0">
              <a:lnSpc>
                <a:spcPct val="120000"/>
              </a:lnSpc>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8</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经</a:t>
            </a:r>
            <a:r>
              <a:rPr lang="zh-CN" altLang="zh-CN" sz="1800" dirty="0">
                <a:latin typeface="微软雅黑" pitchFamily="34" charset="-122"/>
                <a:ea typeface="微软雅黑" pitchFamily="34" charset="-122"/>
                <a:cs typeface="Times New Roman" panose="02020603050405020304" pitchFamily="18" charset="0"/>
              </a:rPr>
              <a:t>知情同意，志愿参加试验并签署知情同意书。</a:t>
            </a:r>
            <a:endParaRPr lang="en-US" altLang="zh-CN" sz="1800" dirty="0" smtClean="0">
              <a:latin typeface="微软雅黑" pitchFamily="34" charset="-122"/>
              <a:ea typeface="微软雅黑" pitchFamily="34" charset="-122"/>
              <a:cs typeface="Times New Roman" panose="02020603050405020304" pitchFamily="18" charset="0"/>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662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rctx="PPT">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rctx="PPT">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186433" y="1233715"/>
            <a:ext cx="1166523" cy="426962"/>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排除</a:t>
            </a:r>
            <a:r>
              <a:rPr lang="zh-CN" altLang="en-US" b="1" kern="0" dirty="0" smtClean="0">
                <a:solidFill>
                  <a:prstClr val="black"/>
                </a:solidFill>
                <a:latin typeface="微软雅黑" panose="020B0503020204020204" pitchFamily="34" charset="-122"/>
                <a:ea typeface="微软雅黑" panose="020B0503020204020204" pitchFamily="34" charset="-122"/>
              </a:rPr>
              <a:t>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885373" y="1796670"/>
            <a:ext cx="7658704" cy="43573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a:t>
            </a:r>
            <a:r>
              <a:rPr lang="zh-CN" altLang="en-US" sz="1800" dirty="0" smtClean="0">
                <a:latin typeface="微软雅黑" pitchFamily="34" charset="-122"/>
                <a:ea typeface="微软雅黑" pitchFamily="34" charset="-122"/>
                <a:cs typeface="Times New Roman" panose="02020603050405020304" pitchFamily="18" charset="0"/>
              </a:rPr>
              <a:t>）合并</a:t>
            </a:r>
            <a:r>
              <a:rPr lang="zh-CN" altLang="en-US" sz="1800" dirty="0">
                <a:latin typeface="微软雅黑" pitchFamily="34" charset="-122"/>
                <a:ea typeface="微软雅黑" pitchFamily="34" charset="-122"/>
                <a:cs typeface="Times New Roman" panose="02020603050405020304" pitchFamily="18" charset="0"/>
              </a:rPr>
              <a:t>患有其他乳腺疾病或其他原因造成的乳房疼痛者，如乳腺炎、乳腺癌等</a:t>
            </a:r>
            <a:r>
              <a:rPr lang="zh-CN" altLang="en-US"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2</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合并患有严重心脑血管、肝、肾、恶性肿瘤、血液系统疾病、精神类疾病者；</a:t>
            </a: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3</a:t>
            </a:r>
            <a:r>
              <a:rPr lang="zh-CN" altLang="en-US" sz="1800" dirty="0" smtClean="0">
                <a:latin typeface="微软雅黑" pitchFamily="34" charset="-122"/>
                <a:ea typeface="微软雅黑" pitchFamily="34" charset="-122"/>
                <a:cs typeface="Times New Roman" panose="02020603050405020304" pitchFamily="18" charset="0"/>
              </a:rPr>
              <a:t>）既往</a:t>
            </a:r>
            <a:r>
              <a:rPr lang="zh-CN" altLang="en-US" sz="1800" dirty="0">
                <a:latin typeface="微软雅黑" pitchFamily="34" charset="-122"/>
                <a:ea typeface="微软雅黑" pitchFamily="34" charset="-122"/>
                <a:cs typeface="Times New Roman" panose="02020603050405020304" pitchFamily="18" charset="0"/>
              </a:rPr>
              <a:t>已确诊的功能失调性子宫出血、闭经、多囊卵巢综合征、绝经期综合征、高催乳素血症患者，且目前仍需通过调节激素水平进行治疗者</a:t>
            </a:r>
            <a:r>
              <a:rPr lang="zh-CN" altLang="en-US"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4</a:t>
            </a:r>
            <a:r>
              <a:rPr lang="zh-CN" altLang="en-US" sz="1800" dirty="0">
                <a:latin typeface="微软雅黑" pitchFamily="34" charset="-122"/>
                <a:ea typeface="微软雅黑" pitchFamily="34" charset="-122"/>
                <a:cs typeface="Times New Roman" panose="02020603050405020304" pitchFamily="18" charset="0"/>
              </a:rPr>
              <a:t>）既往已确诊的皮质醇增多症，且目前仍需以溴隐亭治疗者</a:t>
            </a:r>
            <a:r>
              <a:rPr lang="zh-CN" altLang="en-US"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5</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经期超过</a:t>
            </a:r>
            <a:r>
              <a:rPr lang="en-US" altLang="zh-CN" sz="1800" dirty="0" smtClean="0">
                <a:latin typeface="微软雅黑" pitchFamily="34" charset="-122"/>
                <a:ea typeface="微软雅黑" pitchFamily="34" charset="-122"/>
                <a:cs typeface="Times New Roman" panose="02020603050405020304" pitchFamily="18" charset="0"/>
              </a:rPr>
              <a:t>7</a:t>
            </a:r>
            <a:r>
              <a:rPr lang="zh-CN" altLang="zh-CN" sz="1800" dirty="0" smtClean="0">
                <a:latin typeface="微软雅黑" pitchFamily="34" charset="-122"/>
                <a:ea typeface="微软雅黑" pitchFamily="34" charset="-122"/>
                <a:cs typeface="Times New Roman" panose="02020603050405020304" pitchFamily="18" charset="0"/>
              </a:rPr>
              <a:t>天者、绝经者、月经周期严重不规律者；</a:t>
            </a:r>
            <a:endParaRPr lang="en-US" altLang="zh-CN" sz="1800" dirty="0" smtClean="0">
              <a:latin typeface="微软雅黑" pitchFamily="34" charset="-122"/>
              <a:ea typeface="微软雅黑" pitchFamily="34" charset="-122"/>
              <a:cs typeface="Times New Roman" panose="02020603050405020304" pitchFamily="18" charset="0"/>
            </a:endParaRPr>
          </a:p>
          <a:p>
            <a:pPr mar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6</a:t>
            </a: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ALT</a:t>
            </a:r>
            <a:r>
              <a:rPr lang="zh-CN" altLang="en-US" sz="1800" dirty="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AST</a:t>
            </a:r>
            <a:r>
              <a:rPr lang="zh-CN" altLang="en-US" sz="1800" dirty="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ALP</a:t>
            </a:r>
            <a:r>
              <a:rPr lang="zh-CN" altLang="en-US" sz="1800" dirty="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TBIL</a:t>
            </a:r>
            <a:r>
              <a:rPr lang="zh-CN" altLang="en-US" sz="1800" dirty="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GGT</a:t>
            </a:r>
            <a:r>
              <a:rPr lang="zh-CN" altLang="en-US" sz="1800" dirty="0">
                <a:latin typeface="微软雅黑" pitchFamily="34" charset="-122"/>
                <a:ea typeface="微软雅黑" pitchFamily="34" charset="-122"/>
                <a:cs typeface="Times New Roman" panose="02020603050405020304" pitchFamily="18" charset="0"/>
              </a:rPr>
              <a:t>超过正常值上限；血清</a:t>
            </a:r>
            <a:r>
              <a:rPr lang="en-US" altLang="zh-CN" sz="1800" dirty="0">
                <a:latin typeface="微软雅黑" pitchFamily="34" charset="-122"/>
                <a:ea typeface="微软雅黑" pitchFamily="34" charset="-122"/>
                <a:cs typeface="Times New Roman" panose="02020603050405020304" pitchFamily="18" charset="0"/>
              </a:rPr>
              <a:t>Cr</a:t>
            </a:r>
            <a:r>
              <a:rPr lang="zh-CN" altLang="en-US" sz="1800" dirty="0">
                <a:latin typeface="微软雅黑" pitchFamily="34" charset="-122"/>
                <a:ea typeface="微软雅黑" pitchFamily="34" charset="-122"/>
                <a:cs typeface="Times New Roman" panose="02020603050405020304" pitchFamily="18" charset="0"/>
              </a:rPr>
              <a:t>、</a:t>
            </a:r>
            <a:r>
              <a:rPr lang="en-US" altLang="zh-CN" sz="1800" dirty="0">
                <a:latin typeface="微软雅黑" pitchFamily="34" charset="-122"/>
                <a:ea typeface="微软雅黑" pitchFamily="34" charset="-122"/>
                <a:cs typeface="Times New Roman" panose="02020603050405020304" pitchFamily="18" charset="0"/>
              </a:rPr>
              <a:t>BUN</a:t>
            </a:r>
            <a:r>
              <a:rPr lang="zh-CN" altLang="en-US" sz="1800" dirty="0">
                <a:latin typeface="微软雅黑" pitchFamily="34" charset="-122"/>
                <a:ea typeface="微软雅黑" pitchFamily="34" charset="-122"/>
                <a:cs typeface="Times New Roman" panose="02020603050405020304" pitchFamily="18" charset="0"/>
              </a:rPr>
              <a:t>超过正常值上限；或血、尿常规、心电图等各检查项异常且有临床意义者；</a:t>
            </a:r>
            <a:endParaRPr lang="zh-CN" altLang="zh-CN" sz="1800" dirty="0">
              <a:latin typeface="微软雅黑" pitchFamily="34" charset="-122"/>
              <a:ea typeface="微软雅黑" pitchFamily="34" charset="-122"/>
              <a:cs typeface="Times New Roman" panose="02020603050405020304" pitchFamily="18" charset="0"/>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25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rctx="PPT">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055805" y="1103596"/>
            <a:ext cx="1166523"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排除</a:t>
            </a:r>
            <a:r>
              <a:rPr lang="zh-CN" altLang="en-US" b="1" kern="0" dirty="0" smtClean="0">
                <a:solidFill>
                  <a:prstClr val="black"/>
                </a:solidFill>
                <a:latin typeface="微软雅黑" panose="020B0503020204020204" pitchFamily="34" charset="-122"/>
                <a:ea typeface="微软雅黑" panose="020B0503020204020204" pitchFamily="34" charset="-122"/>
              </a:rPr>
              <a:t>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841828" y="1819944"/>
            <a:ext cx="7774820" cy="41820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7</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处于</a:t>
            </a:r>
            <a:r>
              <a:rPr lang="zh-CN" altLang="zh-CN" sz="1800" dirty="0">
                <a:latin typeface="微软雅黑" pitchFamily="34" charset="-122"/>
                <a:ea typeface="微软雅黑" pitchFamily="34" charset="-122"/>
                <a:cs typeface="Times New Roman" panose="02020603050405020304" pitchFamily="18" charset="0"/>
              </a:rPr>
              <a:t>妊娠期、哺乳期的女性，或近</a:t>
            </a:r>
            <a:r>
              <a:rPr lang="en-US" altLang="zh-CN" sz="1800" dirty="0">
                <a:latin typeface="微软雅黑" pitchFamily="34" charset="-122"/>
                <a:ea typeface="微软雅黑" pitchFamily="34" charset="-122"/>
                <a:cs typeface="Times New Roman" panose="02020603050405020304" pitchFamily="18" charset="0"/>
              </a:rPr>
              <a:t>6</a:t>
            </a:r>
            <a:r>
              <a:rPr lang="zh-CN" altLang="zh-CN" sz="1800" dirty="0">
                <a:latin typeface="微软雅黑" pitchFamily="34" charset="-122"/>
                <a:ea typeface="微软雅黑" pitchFamily="34" charset="-122"/>
                <a:cs typeface="Times New Roman" panose="02020603050405020304" pitchFamily="18" charset="0"/>
              </a:rPr>
              <a:t>个月内有妊娠计划者；</a:t>
            </a: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8</a:t>
            </a:r>
            <a:r>
              <a:rPr lang="zh-CN" altLang="en-US" sz="1800" dirty="0">
                <a:latin typeface="微软雅黑" pitchFamily="34" charset="-122"/>
                <a:ea typeface="微软雅黑" pitchFamily="34" charset="-122"/>
                <a:cs typeface="Times New Roman" panose="02020603050405020304" pitchFamily="18" charset="0"/>
              </a:rPr>
              <a:t>）本次治疗前</a:t>
            </a:r>
            <a:r>
              <a:rPr lang="en-US" altLang="zh-CN" sz="1800" dirty="0">
                <a:latin typeface="微软雅黑" pitchFamily="34" charset="-122"/>
                <a:ea typeface="微软雅黑" pitchFamily="34" charset="-122"/>
                <a:cs typeface="Times New Roman" panose="02020603050405020304" pitchFamily="18" charset="0"/>
              </a:rPr>
              <a:t>1</a:t>
            </a:r>
            <a:r>
              <a:rPr lang="zh-CN" altLang="en-US" sz="1800" dirty="0">
                <a:latin typeface="微软雅黑" pitchFamily="34" charset="-122"/>
                <a:ea typeface="微软雅黑" pitchFamily="34" charset="-122"/>
                <a:cs typeface="Times New Roman" panose="02020603050405020304" pitchFamily="18" charset="0"/>
              </a:rPr>
              <a:t>个月内及导入期内使用治疗乳腺增生病的中、西药物者（包含外敷药、针灸等），且半年内已使用激素类药物（长期口服避孕药物者除外）</a:t>
            </a:r>
            <a:r>
              <a:rPr lang="zh-CN" altLang="en-US" sz="1800" dirty="0" smtClean="0">
                <a:latin typeface="微软雅黑" pitchFamily="34" charset="-122"/>
                <a:ea typeface="微软雅黑" pitchFamily="34" charset="-122"/>
                <a:cs typeface="Times New Roman" panose="02020603050405020304" pitchFamily="18" charset="0"/>
              </a:rPr>
              <a:t>；</a:t>
            </a:r>
            <a:endParaRPr lang="en-US" altLang="zh-CN" sz="1800" dirty="0" smtClean="0">
              <a:latin typeface="微软雅黑" pitchFamily="34" charset="-122"/>
              <a:ea typeface="微软雅黑" pitchFamily="34" charset="-122"/>
              <a:cs typeface="Times New Roman" panose="02020603050405020304" pitchFamily="18" charset="0"/>
            </a:endParaRP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9</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过敏</a:t>
            </a:r>
            <a:r>
              <a:rPr lang="zh-CN" altLang="zh-CN" sz="1800" dirty="0">
                <a:latin typeface="微软雅黑" pitchFamily="34" charset="-122"/>
                <a:ea typeface="微软雅黑" pitchFamily="34" charset="-122"/>
                <a:cs typeface="Times New Roman" panose="02020603050405020304" pitchFamily="18" charset="0"/>
              </a:rPr>
              <a:t>体质、已知对试验药处方组成成分过敏</a:t>
            </a:r>
            <a:r>
              <a:rPr lang="zh-CN" altLang="zh-CN" sz="1800" dirty="0" smtClean="0">
                <a:latin typeface="微软雅黑" pitchFamily="34" charset="-122"/>
                <a:ea typeface="微软雅黑" pitchFamily="34" charset="-122"/>
                <a:cs typeface="Times New Roman" panose="02020603050405020304" pitchFamily="18" charset="0"/>
              </a:rPr>
              <a:t>者</a:t>
            </a:r>
            <a:r>
              <a:rPr lang="zh-CN" altLang="en-US" sz="1800" dirty="0" smtClean="0">
                <a:latin typeface="微软雅黑" pitchFamily="34" charset="-122"/>
                <a:ea typeface="微软雅黑" pitchFamily="34" charset="-122"/>
                <a:cs typeface="Times New Roman" panose="02020603050405020304" pitchFamily="18" charset="0"/>
              </a:rPr>
              <a:t>；</a:t>
            </a:r>
            <a:endParaRPr lang="zh-CN" altLang="zh-CN" sz="1800" dirty="0">
              <a:latin typeface="微软雅黑" pitchFamily="34" charset="-122"/>
              <a:ea typeface="微软雅黑" pitchFamily="34" charset="-122"/>
              <a:cs typeface="Times New Roman" panose="02020603050405020304" pitchFamily="18" charset="0"/>
            </a:endParaRPr>
          </a:p>
          <a:p>
            <a:pPr mar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10</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rPr>
              <a:t>酗酒</a:t>
            </a:r>
            <a:r>
              <a:rPr lang="zh-CN" altLang="zh-CN" sz="1800" dirty="0">
                <a:latin typeface="微软雅黑" pitchFamily="34" charset="-122"/>
                <a:ea typeface="微软雅黑" pitchFamily="34" charset="-122"/>
              </a:rPr>
              <a:t>或药物滥用者</a:t>
            </a:r>
            <a:r>
              <a:rPr lang="zh-CN" altLang="zh-CN" sz="1800" dirty="0" smtClean="0">
                <a:latin typeface="微软雅黑" pitchFamily="34" charset="-122"/>
                <a:ea typeface="微软雅黑" pitchFamily="34" charset="-122"/>
              </a:rPr>
              <a:t>；</a:t>
            </a:r>
            <a:endParaRPr lang="zh-CN" altLang="zh-CN" sz="1800" dirty="0">
              <a:latin typeface="微软雅黑" pitchFamily="34" charset="-122"/>
              <a:ea typeface="微软雅黑" pitchFamily="34" charset="-122"/>
              <a:cs typeface="Times New Roman" panose="02020603050405020304" pitchFamily="18" charset="0"/>
            </a:endParaRP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11</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cs typeface="Times New Roman" panose="02020603050405020304" pitchFamily="18" charset="0"/>
              </a:rPr>
              <a:t>筛选</a:t>
            </a:r>
            <a:r>
              <a:rPr lang="zh-CN" altLang="zh-CN" sz="1800" dirty="0">
                <a:latin typeface="微软雅黑" pitchFamily="34" charset="-122"/>
                <a:ea typeface="微软雅黑" pitchFamily="34" charset="-122"/>
                <a:cs typeface="Times New Roman" panose="02020603050405020304" pitchFamily="18" charset="0"/>
              </a:rPr>
              <a:t>前</a:t>
            </a:r>
            <a:r>
              <a:rPr lang="en-US" altLang="zh-CN" sz="1800" dirty="0">
                <a:latin typeface="微软雅黑" pitchFamily="34" charset="-122"/>
                <a:ea typeface="微软雅黑" pitchFamily="34" charset="-122"/>
                <a:cs typeface="Times New Roman" panose="02020603050405020304" pitchFamily="18" charset="0"/>
              </a:rPr>
              <a:t>3</a:t>
            </a:r>
            <a:r>
              <a:rPr lang="zh-CN" altLang="zh-CN" sz="1800" dirty="0">
                <a:latin typeface="微软雅黑" pitchFamily="34" charset="-122"/>
                <a:ea typeface="微软雅黑" pitchFamily="34" charset="-122"/>
                <a:cs typeface="Times New Roman" panose="02020603050405020304" pitchFamily="18" charset="0"/>
              </a:rPr>
              <a:t>个月内曾参加过其他临床试验者；</a:t>
            </a:r>
          </a:p>
          <a:p>
            <a:pPr marL="0" lvl="0" indent="0" algn="just">
              <a:lnSpc>
                <a:spcPct val="150000"/>
              </a:lnSpc>
              <a:spcBef>
                <a:spcPts val="0"/>
              </a:spcBef>
              <a:buNone/>
            </a:pPr>
            <a:r>
              <a:rPr lang="zh-CN" altLang="en-US" sz="1800" dirty="0" smtClean="0">
                <a:latin typeface="微软雅黑" pitchFamily="34" charset="-122"/>
                <a:ea typeface="微软雅黑" pitchFamily="34" charset="-122"/>
                <a:cs typeface="Times New Roman" panose="02020603050405020304" pitchFamily="18" charset="0"/>
              </a:rPr>
              <a:t>（</a:t>
            </a:r>
            <a:r>
              <a:rPr lang="en-US" altLang="zh-CN" sz="1800" dirty="0" smtClean="0">
                <a:latin typeface="微软雅黑" pitchFamily="34" charset="-122"/>
                <a:ea typeface="微软雅黑" pitchFamily="34" charset="-122"/>
                <a:cs typeface="Times New Roman" panose="02020603050405020304" pitchFamily="18" charset="0"/>
              </a:rPr>
              <a:t>12</a:t>
            </a:r>
            <a:r>
              <a:rPr lang="zh-CN" altLang="en-US" sz="1800" dirty="0" smtClean="0">
                <a:latin typeface="微软雅黑" pitchFamily="34" charset="-122"/>
                <a:ea typeface="微软雅黑" pitchFamily="34" charset="-122"/>
                <a:cs typeface="Times New Roman" panose="02020603050405020304" pitchFamily="18" charset="0"/>
              </a:rPr>
              <a:t>）</a:t>
            </a:r>
            <a:r>
              <a:rPr lang="zh-CN" altLang="zh-CN" sz="1800" dirty="0" smtClean="0">
                <a:latin typeface="微软雅黑" pitchFamily="34" charset="-122"/>
                <a:ea typeface="微软雅黑" pitchFamily="34" charset="-122"/>
              </a:rPr>
              <a:t>根据</a:t>
            </a:r>
            <a:r>
              <a:rPr lang="zh-CN" altLang="zh-CN" sz="1800" dirty="0">
                <a:latin typeface="微软雅黑" pitchFamily="34" charset="-122"/>
                <a:ea typeface="微软雅黑" pitchFamily="34" charset="-122"/>
              </a:rPr>
              <a:t>研究者的判断，有降低入组可能性或使入组复杂化的其他病变或情况，如工作环境经常变动等易造成失访的情况，以及由于精神和行为障碍不能给予充分知情同意者。</a:t>
            </a:r>
          </a:p>
          <a:p>
            <a:pPr marL="0" indent="0" algn="just">
              <a:lnSpc>
                <a:spcPct val="150000"/>
              </a:lnSpc>
              <a:spcBef>
                <a:spcPts val="0"/>
              </a:spcBef>
              <a:buNone/>
            </a:pP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939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rctx="PPT">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055805" y="1103596"/>
            <a:ext cx="17508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脱落</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退出标准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954204" y="2035076"/>
            <a:ext cx="7499636" cy="3329116"/>
          </a:xfrm>
          <a:prstGeom prst="rect">
            <a:avLst/>
          </a:prstGeom>
        </p:spPr>
        <p:txBody>
          <a:bodyPr wrap="square">
            <a:spAutoFit/>
          </a:bodyPr>
          <a:lstStyle/>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）受试者依从性差；</a:t>
            </a:r>
          </a:p>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2</a:t>
            </a:r>
            <a:r>
              <a:rPr lang="zh-CN" altLang="en-US" dirty="0">
                <a:latin typeface="微软雅黑" pitchFamily="34" charset="-122"/>
                <a:ea typeface="微软雅黑" pitchFamily="34" charset="-122"/>
                <a:cs typeface="Times New Roman" pitchFamily="18" charset="0"/>
              </a:rPr>
              <a:t>）受试者无法耐受不良事件；</a:t>
            </a:r>
          </a:p>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3</a:t>
            </a:r>
            <a:r>
              <a:rPr lang="zh-CN" altLang="en-US" dirty="0">
                <a:latin typeface="微软雅黑" pitchFamily="34" charset="-122"/>
                <a:ea typeface="微软雅黑" pitchFamily="34" charset="-122"/>
                <a:cs typeface="Times New Roman" pitchFamily="18" charset="0"/>
              </a:rPr>
              <a:t>）受试者因试验药物疗效不佳导致病情进展；</a:t>
            </a:r>
          </a:p>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4</a:t>
            </a:r>
            <a:r>
              <a:rPr lang="zh-CN" altLang="en-US" dirty="0">
                <a:latin typeface="微软雅黑" pitchFamily="34" charset="-122"/>
                <a:ea typeface="微软雅黑" pitchFamily="34" charset="-122"/>
                <a:cs typeface="Times New Roman" pitchFamily="18" charset="0"/>
              </a:rPr>
              <a:t>）受试者发生妊娠；</a:t>
            </a:r>
          </a:p>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5</a:t>
            </a:r>
            <a:r>
              <a:rPr lang="zh-CN" altLang="en-US" dirty="0">
                <a:latin typeface="微软雅黑" pitchFamily="34" charset="-122"/>
                <a:ea typeface="微软雅黑" pitchFamily="34" charset="-122"/>
                <a:cs typeface="Times New Roman" pitchFamily="18" charset="0"/>
              </a:rPr>
              <a:t>）受试者撤回知情同意；</a:t>
            </a:r>
          </a:p>
          <a:p>
            <a:pPr>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6</a:t>
            </a:r>
            <a:r>
              <a:rPr lang="zh-CN" altLang="en-US" dirty="0">
                <a:latin typeface="微软雅黑" pitchFamily="34" charset="-122"/>
                <a:ea typeface="微软雅黑" pitchFamily="34" charset="-122"/>
                <a:cs typeface="Times New Roman" pitchFamily="18" charset="0"/>
              </a:rPr>
              <a:t>）受试者发生了不宜继续试验的合并疾病、并发症或特殊生理变化等。</a:t>
            </a:r>
          </a:p>
        </p:txBody>
      </p:sp>
    </p:spTree>
    <p:extLst>
      <p:ext uri="{BB962C8B-B14F-4D97-AF65-F5344CB8AC3E}">
        <p14:creationId xmlns:p14="http://schemas.microsoft.com/office/powerpoint/2010/main" val="3573510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055805" y="1103596"/>
            <a:ext cx="17508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脱落</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退出处理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954204" y="1793776"/>
            <a:ext cx="7499636" cy="2862322"/>
          </a:xfrm>
          <a:prstGeom prst="rect">
            <a:avLst/>
          </a:prstGeom>
        </p:spPr>
        <p:txBody>
          <a:bodyPr wrap="square">
            <a:spAutoFit/>
          </a:bodyPr>
          <a:lstStyle/>
          <a:p>
            <a:pPr algn="just">
              <a:lnSpc>
                <a:spcPct val="200000"/>
              </a:lnSpc>
            </a:pPr>
            <a:r>
              <a:rPr lang="zh-CN" altLang="en-US" dirty="0" smtClean="0">
                <a:latin typeface="Times New Roman" pitchFamily="18" charset="0"/>
                <a:cs typeface="Times New Roman" pitchFamily="18" charset="0"/>
              </a:rPr>
              <a:t>        </a:t>
            </a:r>
            <a:r>
              <a:rPr lang="zh-CN" altLang="en-US" dirty="0" smtClean="0">
                <a:latin typeface="微软雅黑" pitchFamily="34" charset="-122"/>
                <a:ea typeface="微软雅黑" pitchFamily="34" charset="-122"/>
                <a:cs typeface="Times New Roman" pitchFamily="18" charset="0"/>
              </a:rPr>
              <a:t>受试者</a:t>
            </a:r>
            <a:r>
              <a:rPr lang="zh-CN" altLang="en-US" dirty="0">
                <a:latin typeface="微软雅黑" pitchFamily="34" charset="-122"/>
                <a:ea typeface="微软雅黑" pitchFamily="34" charset="-122"/>
                <a:cs typeface="Times New Roman" pitchFamily="18" charset="0"/>
              </a:rPr>
              <a:t>退出时，研究者应尽量安排其完成治疗结束访视、收集安全性和疗效评价信息（内容同访视</a:t>
            </a:r>
            <a:r>
              <a:rPr lang="en-US" altLang="zh-CN" dirty="0">
                <a:latin typeface="微软雅黑" pitchFamily="34" charset="-122"/>
                <a:ea typeface="微软雅黑" pitchFamily="34" charset="-122"/>
                <a:cs typeface="Times New Roman" pitchFamily="18" charset="0"/>
              </a:rPr>
              <a:t>5</a:t>
            </a:r>
            <a:r>
              <a:rPr lang="zh-CN" altLang="en-US" dirty="0" smtClean="0">
                <a:latin typeface="微软雅黑" pitchFamily="34" charset="-122"/>
                <a:ea typeface="微软雅黑" pitchFamily="34" charset="-122"/>
                <a:cs typeface="Times New Roman" pitchFamily="18" charset="0"/>
              </a:rPr>
              <a:t>），所</a:t>
            </a:r>
            <a:r>
              <a:rPr lang="zh-CN" altLang="en-US" dirty="0">
                <a:latin typeface="微软雅黑" pitchFamily="34" charset="-122"/>
                <a:ea typeface="微软雅黑" pitchFamily="34" charset="-122"/>
                <a:cs typeface="Times New Roman" pitchFamily="18" charset="0"/>
              </a:rPr>
              <a:t>收集的数据也应记录入</a:t>
            </a:r>
            <a:r>
              <a:rPr lang="en-US" altLang="zh-CN" dirty="0">
                <a:latin typeface="微软雅黑" pitchFamily="34" charset="-122"/>
                <a:ea typeface="微软雅黑" pitchFamily="34" charset="-122"/>
                <a:cs typeface="Times New Roman" pitchFamily="18" charset="0"/>
              </a:rPr>
              <a:t>eCRF</a:t>
            </a:r>
            <a:r>
              <a:rPr lang="zh-CN" altLang="en-US" dirty="0">
                <a:latin typeface="微软雅黑" pitchFamily="34" charset="-122"/>
                <a:ea typeface="微软雅黑" pitchFamily="34" charset="-122"/>
                <a:cs typeface="Times New Roman" pitchFamily="18" charset="0"/>
              </a:rPr>
              <a:t>。</a:t>
            </a:r>
          </a:p>
          <a:p>
            <a:pPr algn="just">
              <a:lnSpc>
                <a:spcPct val="200000"/>
              </a:lnSpc>
            </a:pPr>
            <a:r>
              <a:rPr lang="zh-CN" altLang="en-US" dirty="0" smtClean="0">
                <a:latin typeface="微软雅黑" pitchFamily="34" charset="-122"/>
                <a:ea typeface="微软雅黑" pitchFamily="34" charset="-122"/>
                <a:cs typeface="Times New Roman" pitchFamily="18" charset="0"/>
              </a:rPr>
              <a:t>       因</a:t>
            </a:r>
            <a:r>
              <a:rPr lang="zh-CN" altLang="en-US" dirty="0">
                <a:latin typeface="微软雅黑" pitchFamily="34" charset="-122"/>
                <a:ea typeface="微软雅黑" pitchFamily="34" charset="-122"/>
                <a:cs typeface="Times New Roman" pitchFamily="18" charset="0"/>
              </a:rPr>
              <a:t>无法耐受不良</a:t>
            </a:r>
            <a:r>
              <a:rPr lang="zh-CN" altLang="en-US" dirty="0" smtClean="0">
                <a:latin typeface="微软雅黑" pitchFamily="34" charset="-122"/>
                <a:ea typeface="微软雅黑" pitchFamily="34" charset="-122"/>
                <a:cs typeface="Times New Roman" pitchFamily="18" charset="0"/>
              </a:rPr>
              <a:t>事件，</a:t>
            </a:r>
            <a:r>
              <a:rPr lang="zh-CN" altLang="en-US" dirty="0">
                <a:latin typeface="微软雅黑" pitchFamily="34" charset="-122"/>
                <a:ea typeface="微软雅黑" pitchFamily="34" charset="-122"/>
                <a:cs typeface="Times New Roman" pitchFamily="18" charset="0"/>
              </a:rPr>
              <a:t>或者因试验药物疗效不佳导致病情进展而可能脱落</a:t>
            </a:r>
            <a:r>
              <a:rPr lang="en-US" altLang="zh-CN" dirty="0">
                <a:latin typeface="微软雅黑" pitchFamily="34" charset="-122"/>
                <a:ea typeface="微软雅黑" pitchFamily="34" charset="-122"/>
                <a:cs typeface="Times New Roman" pitchFamily="18" charset="0"/>
              </a:rPr>
              <a:t>/</a:t>
            </a:r>
            <a:r>
              <a:rPr lang="zh-CN" altLang="en-US" dirty="0">
                <a:latin typeface="微软雅黑" pitchFamily="34" charset="-122"/>
                <a:ea typeface="微软雅黑" pitchFamily="34" charset="-122"/>
                <a:cs typeface="Times New Roman" pitchFamily="18" charset="0"/>
              </a:rPr>
              <a:t>退出者，研究者需尽量在脱落</a:t>
            </a:r>
            <a:r>
              <a:rPr lang="en-US" altLang="zh-CN" dirty="0">
                <a:latin typeface="微软雅黑" pitchFamily="34" charset="-122"/>
                <a:ea typeface="微软雅黑" pitchFamily="34" charset="-122"/>
                <a:cs typeface="Times New Roman" pitchFamily="18" charset="0"/>
              </a:rPr>
              <a:t>/</a:t>
            </a:r>
            <a:r>
              <a:rPr lang="zh-CN" altLang="en-US" dirty="0">
                <a:latin typeface="微软雅黑" pitchFamily="34" charset="-122"/>
                <a:ea typeface="微软雅黑" pitchFamily="34" charset="-122"/>
                <a:cs typeface="Times New Roman" pitchFamily="18" charset="0"/>
              </a:rPr>
              <a:t>退出前随访受试者的不良事件，直至受试者的病情痊愈、好转、稳定、恢复至基线水平或受试者失访</a:t>
            </a:r>
            <a:r>
              <a:rPr lang="zh-CN" altLang="en-US" dirty="0" smtClean="0">
                <a:latin typeface="微软雅黑" pitchFamily="34" charset="-122"/>
                <a:ea typeface="微软雅黑" pitchFamily="34" charset="-122"/>
                <a:cs typeface="Times New Roman" pitchFamily="18" charset="0"/>
              </a:rPr>
              <a:t>。</a:t>
            </a:r>
            <a:endParaRPr lang="zh-CN" altLang="en-US"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812556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055805" y="1103596"/>
            <a:ext cx="11920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中止标准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人群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954204" y="1793776"/>
            <a:ext cx="7499636" cy="3329116"/>
          </a:xfrm>
          <a:prstGeom prst="rect">
            <a:avLst/>
          </a:prstGeom>
        </p:spPr>
        <p:txBody>
          <a:bodyPr wrap="square">
            <a:spAutoFit/>
          </a:bodyPr>
          <a:lstStyle/>
          <a:p>
            <a:pPr algn="just">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）试验中发生严重安全性问题；</a:t>
            </a:r>
          </a:p>
          <a:p>
            <a:pPr algn="just">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2</a:t>
            </a:r>
            <a:r>
              <a:rPr lang="zh-CN" altLang="en-US" dirty="0">
                <a:latin typeface="微软雅黑" pitchFamily="34" charset="-122"/>
                <a:ea typeface="微软雅黑" pitchFamily="34" charset="-122"/>
                <a:cs typeface="Times New Roman" pitchFamily="18" charset="0"/>
              </a:rPr>
              <a:t>）试验中发现药物治疗效果太差，甚至无效，不具有临床价值；</a:t>
            </a:r>
          </a:p>
          <a:p>
            <a:pPr algn="just">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3</a:t>
            </a:r>
            <a:r>
              <a:rPr lang="zh-CN" altLang="en-US" dirty="0">
                <a:latin typeface="微软雅黑" pitchFamily="34" charset="-122"/>
                <a:ea typeface="微软雅黑" pitchFamily="34" charset="-122"/>
                <a:cs typeface="Times New Roman" pitchFamily="18" charset="0"/>
              </a:rPr>
              <a:t>）在试验中发现临床试验方案有重大失误，或者在实施中发生了重要偏差，难以评价药物疗效；</a:t>
            </a:r>
          </a:p>
          <a:p>
            <a:pPr algn="just">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4</a:t>
            </a:r>
            <a:r>
              <a:rPr lang="zh-CN" altLang="en-US" dirty="0">
                <a:latin typeface="微软雅黑" pitchFamily="34" charset="-122"/>
                <a:ea typeface="微软雅黑" pitchFamily="34" charset="-122"/>
                <a:cs typeface="Times New Roman" pitchFamily="18" charset="0"/>
              </a:rPr>
              <a:t>）申办者要求中止（如经费原因、管理原因等）；</a:t>
            </a:r>
          </a:p>
          <a:p>
            <a:pPr algn="just">
              <a:lnSpc>
                <a:spcPct val="200000"/>
              </a:lnSpc>
            </a:pP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5</a:t>
            </a:r>
            <a:r>
              <a:rPr lang="zh-CN" altLang="en-US" dirty="0">
                <a:latin typeface="微软雅黑" pitchFamily="34" charset="-122"/>
                <a:ea typeface="微软雅黑" pitchFamily="34" charset="-122"/>
                <a:cs typeface="Times New Roman" pitchFamily="18" charset="0"/>
              </a:rPr>
              <a:t>）行政主管部门撤消试验等。</a:t>
            </a:r>
          </a:p>
        </p:txBody>
      </p:sp>
    </p:spTree>
    <p:extLst>
      <p:ext uri="{BB962C8B-B14F-4D97-AF65-F5344CB8AC3E}">
        <p14:creationId xmlns:p14="http://schemas.microsoft.com/office/powerpoint/2010/main" val="2203366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497112"/>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rgbClr val="C00000"/>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914560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558468"/>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6901940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10" name="内容占位符 3"/>
          <p:cNvGraphicFramePr>
            <a:graphicFrameLocks/>
          </p:cNvGraphicFramePr>
          <p:nvPr>
            <p:extLst>
              <p:ext uri="{D42A27DB-BD31-4B8C-83A1-F6EECF244321}">
                <p14:modId xmlns:p14="http://schemas.microsoft.com/office/powerpoint/2010/main" val="2917515443"/>
              </p:ext>
            </p:extLst>
          </p:nvPr>
        </p:nvGraphicFramePr>
        <p:xfrm>
          <a:off x="755576" y="2603185"/>
          <a:ext cx="7639124" cy="2908615"/>
        </p:xfrm>
        <a:graphic>
          <a:graphicData uri="http://schemas.openxmlformats.org/drawingml/2006/table">
            <a:tbl>
              <a:tblPr>
                <a:effectLst>
                  <a:outerShdw blurRad="50800" dist="50800" dir="21540000" algn="tl" rotWithShape="0">
                    <a:srgbClr val="000000">
                      <a:alpha val="43137"/>
                    </a:srgbClr>
                  </a:outerShdw>
                </a:effectLst>
              </a:tblPr>
              <a:tblGrid>
                <a:gridCol w="1301824">
                  <a:extLst>
                    <a:ext uri="{9D8B030D-6E8A-4147-A177-3AD203B41FA5}">
                      <a16:colId xmlns:a16="http://schemas.microsoft.com/office/drawing/2014/main" val="20000"/>
                    </a:ext>
                  </a:extLst>
                </a:gridCol>
                <a:gridCol w="6337300">
                  <a:extLst>
                    <a:ext uri="{9D8B030D-6E8A-4147-A177-3AD203B41FA5}">
                      <a16:colId xmlns:a16="http://schemas.microsoft.com/office/drawing/2014/main" val="20001"/>
                    </a:ext>
                  </a:extLst>
                </a:gridCol>
              </a:tblGrid>
              <a:tr h="815398">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chemeClr val="bg1"/>
                          </a:solidFill>
                          <a:effectLst/>
                          <a:latin typeface="微软雅黑"/>
                          <a:ea typeface="微软雅黑"/>
                          <a:cs typeface="微软雅黑"/>
                        </a:rPr>
                        <a:t>剂量组</a:t>
                      </a:r>
                      <a:endParaRPr lang="zh-CN" altLang="en-US" sz="1800" b="0" i="0" u="none" strike="noStrike" dirty="0">
                        <a:solidFill>
                          <a:schemeClr val="bg1"/>
                        </a:solidFill>
                        <a:effectLst/>
                        <a:latin typeface="微软雅黑"/>
                        <a:ea typeface="微软雅黑"/>
                        <a:cs typeface="微软雅黑"/>
                      </a:endParaRP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chemeClr val="bg1"/>
                          </a:solidFill>
                          <a:effectLst/>
                          <a:latin typeface="微软雅黑"/>
                          <a:ea typeface="微软雅黑"/>
                          <a:cs typeface="微软雅黑"/>
                        </a:rPr>
                        <a:t>给药方案</a:t>
                      </a:r>
                      <a:endParaRPr lang="zh-CN" altLang="en-US" sz="1800" b="0" i="0" u="none" strike="noStrike" dirty="0">
                        <a:solidFill>
                          <a:schemeClr val="bg1"/>
                        </a:solidFill>
                        <a:effectLst/>
                        <a:latin typeface="微软雅黑"/>
                        <a:ea typeface="微软雅黑"/>
                        <a:cs typeface="微软雅黑"/>
                      </a:endParaRPr>
                    </a:p>
                  </a:txBody>
                  <a:tcPr marL="9525" marR="9525" marT="9525"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504D"/>
                    </a:solidFill>
                  </a:tcPr>
                </a:tc>
                <a:extLst>
                  <a:ext uri="{0D108BD9-81ED-4DB2-BD59-A6C34878D82A}">
                    <a16:rowId xmlns:a16="http://schemas.microsoft.com/office/drawing/2014/main" val="10000"/>
                  </a:ext>
                </a:extLst>
              </a:tr>
              <a:tr h="607003">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chemeClr val="dk1"/>
                          </a:solidFill>
                          <a:effectLst/>
                          <a:latin typeface="微软雅黑"/>
                          <a:ea typeface="微软雅黑"/>
                          <a:cs typeface="微软雅黑"/>
                        </a:rPr>
                        <a:t>高剂量组</a:t>
                      </a:r>
                      <a:endParaRPr lang="zh-CN" altLang="en-US" sz="1800" b="0" i="0" u="none" strike="noStrike" dirty="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rgbClr val="000000"/>
                          </a:solidFill>
                          <a:effectLst/>
                          <a:latin typeface="微软雅黑"/>
                          <a:ea typeface="微软雅黑"/>
                          <a:cs typeface="微软雅黑"/>
                        </a:rPr>
                        <a:t>香橘乳癖宁胶囊</a:t>
                      </a:r>
                      <a:r>
                        <a:rPr lang="zh-CN" altLang="zh-CN" sz="1800" b="0" i="0" u="none" strike="noStrike" dirty="0" smtClean="0">
                          <a:solidFill>
                            <a:srgbClr val="000000"/>
                          </a:solidFill>
                          <a:effectLst/>
                          <a:latin typeface="微软雅黑"/>
                          <a:ea typeface="微软雅黑"/>
                          <a:cs typeface="微软雅黑"/>
                        </a:rPr>
                        <a:t>8</a:t>
                      </a:r>
                      <a:r>
                        <a:rPr lang="zh-CN" altLang="en-US" sz="1800" b="0" i="0" u="none" strike="noStrike" dirty="0" smtClean="0">
                          <a:solidFill>
                            <a:srgbClr val="000000"/>
                          </a:solidFill>
                          <a:effectLst/>
                          <a:latin typeface="微软雅黑"/>
                          <a:ea typeface="微软雅黑"/>
                          <a:cs typeface="微软雅黑"/>
                        </a:rPr>
                        <a:t>粒</a:t>
                      </a:r>
                      <a:r>
                        <a:rPr lang="en-US" altLang="zh-CN" sz="1800" b="0" i="0" u="none" strike="noStrike" dirty="0" smtClean="0">
                          <a:solidFill>
                            <a:srgbClr val="000000"/>
                          </a:solidFill>
                          <a:effectLst/>
                          <a:latin typeface="微软雅黑"/>
                          <a:ea typeface="微软雅黑"/>
                          <a:cs typeface="微软雅黑"/>
                        </a:rPr>
                        <a:t>/</a:t>
                      </a:r>
                      <a:r>
                        <a:rPr lang="zh-CN" altLang="en-US" sz="1800" b="0" i="0" u="none" strike="noStrike" dirty="0" smtClean="0">
                          <a:solidFill>
                            <a:srgbClr val="000000"/>
                          </a:solidFill>
                          <a:effectLst/>
                          <a:latin typeface="微软雅黑"/>
                          <a:ea typeface="微软雅黑"/>
                          <a:cs typeface="微软雅黑"/>
                        </a:rPr>
                        <a:t>次</a:t>
                      </a:r>
                      <a:endParaRPr lang="en-US" altLang="zh-CN" sz="1800" b="0" i="0" u="none" strike="noStrike" dirty="0" smtClean="0">
                        <a:solidFill>
                          <a:srgbClr val="000000"/>
                        </a:solidFill>
                        <a:effectLst/>
                        <a:latin typeface="微软雅黑"/>
                        <a:ea typeface="微软雅黑"/>
                        <a:cs typeface="微软雅黑"/>
                      </a:endParaRPr>
                    </a:p>
                    <a:p>
                      <a:pPr algn="ctr" fontAlgn="ctr"/>
                      <a:r>
                        <a:rPr lang="en-US" altLang="zh-CN" sz="1800" b="0" i="0" u="none" strike="noStrike" dirty="0" smtClean="0">
                          <a:solidFill>
                            <a:srgbClr val="000000"/>
                          </a:solidFill>
                          <a:effectLst/>
                          <a:latin typeface="微软雅黑"/>
                          <a:ea typeface="微软雅黑"/>
                          <a:cs typeface="微软雅黑"/>
                        </a:rPr>
                        <a:t> </a:t>
                      </a:r>
                      <a:r>
                        <a:rPr lang="zh-CN" altLang="en-US" sz="1800" b="0" i="0" u="none" strike="noStrike" dirty="0" smtClean="0">
                          <a:solidFill>
                            <a:srgbClr val="000000"/>
                          </a:solidFill>
                          <a:effectLst/>
                          <a:latin typeface="微软雅黑"/>
                          <a:ea typeface="微软雅黑"/>
                          <a:cs typeface="微软雅黑"/>
                        </a:rPr>
                        <a:t>一日三次</a:t>
                      </a:r>
                      <a:endParaRPr lang="en-US" altLang="zh-CN" sz="1800" b="0" i="0" u="none" strike="noStrike" dirty="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0001"/>
                  </a:ext>
                </a:extLst>
              </a:tr>
              <a:tr h="879211">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chemeClr val="dk1"/>
                          </a:solidFill>
                          <a:effectLst/>
                          <a:latin typeface="微软雅黑"/>
                          <a:ea typeface="微软雅黑"/>
                          <a:cs typeface="微软雅黑"/>
                        </a:rPr>
                        <a:t>低剂量组</a:t>
                      </a:r>
                      <a:endParaRPr lang="zh-CN" altLang="en-US" sz="1800" b="0" i="0" u="none" strike="noStrike" dirty="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000000"/>
                          </a:solidFill>
                          <a:effectLst/>
                          <a:latin typeface="微软雅黑"/>
                          <a:ea typeface="微软雅黑"/>
                          <a:cs typeface="微软雅黑"/>
                        </a:rPr>
                        <a:t>香橘乳癖宁胶囊</a:t>
                      </a:r>
                      <a:r>
                        <a:rPr lang="en-US" altLang="zh-CN" sz="1800" b="0" i="0" u="none" strike="noStrike" dirty="0" smtClean="0">
                          <a:solidFill>
                            <a:srgbClr val="000000"/>
                          </a:solidFill>
                          <a:effectLst/>
                          <a:latin typeface="微软雅黑"/>
                          <a:ea typeface="微软雅黑"/>
                          <a:cs typeface="微软雅黑"/>
                        </a:rPr>
                        <a:t>4</a:t>
                      </a:r>
                      <a:r>
                        <a:rPr lang="zh-CN" altLang="en-US" sz="1800" b="0" i="0" u="none" strike="noStrike" dirty="0" smtClean="0">
                          <a:solidFill>
                            <a:srgbClr val="000000"/>
                          </a:solidFill>
                          <a:effectLst/>
                          <a:latin typeface="微软雅黑"/>
                          <a:ea typeface="微软雅黑"/>
                          <a:cs typeface="微软雅黑"/>
                        </a:rPr>
                        <a:t>粒</a:t>
                      </a:r>
                      <a:r>
                        <a:rPr lang="en-US" altLang="zh-CN" sz="1800" b="0" i="0" u="none" strike="noStrike" dirty="0" smtClean="0">
                          <a:solidFill>
                            <a:srgbClr val="000000"/>
                          </a:solidFill>
                          <a:effectLst/>
                          <a:latin typeface="微软雅黑"/>
                          <a:ea typeface="微软雅黑"/>
                          <a:cs typeface="微软雅黑"/>
                        </a:rPr>
                        <a:t>/</a:t>
                      </a:r>
                      <a:r>
                        <a:rPr lang="zh-CN" altLang="en-US" sz="1800" b="0" i="0" u="none" strike="noStrike" dirty="0" smtClean="0">
                          <a:solidFill>
                            <a:srgbClr val="000000"/>
                          </a:solidFill>
                          <a:effectLst/>
                          <a:latin typeface="微软雅黑"/>
                          <a:ea typeface="微软雅黑"/>
                          <a:cs typeface="微软雅黑"/>
                        </a:rPr>
                        <a:t>次＋香橘乳癖宁胶囊模拟剂</a:t>
                      </a:r>
                      <a:r>
                        <a:rPr lang="en-US" altLang="zh-CN" sz="1800" b="0" i="0" u="none" strike="noStrike" dirty="0" smtClean="0">
                          <a:solidFill>
                            <a:srgbClr val="000000"/>
                          </a:solidFill>
                          <a:effectLst/>
                          <a:latin typeface="微软雅黑"/>
                          <a:ea typeface="微软雅黑"/>
                          <a:cs typeface="微软雅黑"/>
                        </a:rPr>
                        <a:t>4</a:t>
                      </a:r>
                      <a:r>
                        <a:rPr lang="zh-CN" altLang="en-US" sz="1800" b="0" i="0" u="none" strike="noStrike" dirty="0" smtClean="0">
                          <a:solidFill>
                            <a:srgbClr val="000000"/>
                          </a:solidFill>
                          <a:effectLst/>
                          <a:latin typeface="微软雅黑"/>
                          <a:ea typeface="微软雅黑"/>
                          <a:cs typeface="微软雅黑"/>
                        </a:rPr>
                        <a:t>粒</a:t>
                      </a:r>
                      <a:r>
                        <a:rPr lang="en-US" altLang="zh-CN" sz="1800" b="0" i="0" u="none" strike="noStrike" dirty="0" smtClean="0">
                          <a:solidFill>
                            <a:srgbClr val="000000"/>
                          </a:solidFill>
                          <a:effectLst/>
                          <a:latin typeface="微软雅黑"/>
                          <a:ea typeface="微软雅黑"/>
                          <a:cs typeface="微软雅黑"/>
                        </a:rPr>
                        <a:t>/</a:t>
                      </a:r>
                      <a:r>
                        <a:rPr lang="zh-CN" altLang="en-US" sz="1800" b="0" i="0" u="none" strike="noStrike" dirty="0" smtClean="0">
                          <a:solidFill>
                            <a:srgbClr val="000000"/>
                          </a:solidFill>
                          <a:effectLst/>
                          <a:latin typeface="微软雅黑"/>
                          <a:ea typeface="微软雅黑"/>
                          <a:cs typeface="微软雅黑"/>
                        </a:rPr>
                        <a:t>次</a:t>
                      </a: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000000"/>
                          </a:solidFill>
                          <a:effectLst/>
                          <a:latin typeface="微软雅黑"/>
                          <a:ea typeface="微软雅黑"/>
                          <a:cs typeface="微软雅黑"/>
                        </a:rPr>
                        <a:t>一日三次</a:t>
                      </a:r>
                      <a:endParaRPr lang="en-US" altLang="zh-CN" sz="1800" b="0" i="0" u="none" strike="noStrike" dirty="0" smtClean="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0002"/>
                  </a:ext>
                </a:extLst>
              </a:tr>
              <a:tr h="607003">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fontAlgn="ctr"/>
                      <a:r>
                        <a:rPr lang="zh-CN" altLang="en-US" sz="1800" b="0" i="0" u="none" strike="noStrike" dirty="0" smtClean="0">
                          <a:solidFill>
                            <a:srgbClr val="000000"/>
                          </a:solidFill>
                          <a:effectLst/>
                          <a:latin typeface="微软雅黑"/>
                          <a:ea typeface="微软雅黑"/>
                          <a:cs typeface="微软雅黑"/>
                        </a:rPr>
                        <a:t>安慰剂组</a:t>
                      </a:r>
                      <a:endParaRPr lang="zh-CN" altLang="en-US" sz="1800" b="0" i="0" u="none" strike="noStrike" dirty="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34817">
                        <a:tint val="2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000000"/>
                          </a:solidFill>
                          <a:effectLst/>
                          <a:latin typeface="微软雅黑"/>
                          <a:ea typeface="微软雅黑"/>
                          <a:cs typeface="微软雅黑"/>
                        </a:rPr>
                        <a:t>香橘乳癖宁胶囊模拟剂</a:t>
                      </a:r>
                      <a:r>
                        <a:rPr lang="zh-CN" altLang="zh-CN" sz="1800" b="0" i="0" u="none" strike="noStrike" dirty="0" smtClean="0">
                          <a:solidFill>
                            <a:srgbClr val="000000"/>
                          </a:solidFill>
                          <a:effectLst/>
                          <a:latin typeface="微软雅黑"/>
                          <a:ea typeface="微软雅黑"/>
                          <a:cs typeface="微软雅黑"/>
                        </a:rPr>
                        <a:t>8</a:t>
                      </a:r>
                      <a:r>
                        <a:rPr lang="zh-CN" altLang="en-US" sz="1800" b="0" i="0" u="none" strike="noStrike" dirty="0" smtClean="0">
                          <a:solidFill>
                            <a:srgbClr val="000000"/>
                          </a:solidFill>
                          <a:effectLst/>
                          <a:latin typeface="微软雅黑"/>
                          <a:ea typeface="微软雅黑"/>
                          <a:cs typeface="微软雅黑"/>
                        </a:rPr>
                        <a:t>粒</a:t>
                      </a:r>
                      <a:r>
                        <a:rPr lang="en-US" altLang="zh-CN" sz="1800" b="0" i="0" u="none" strike="noStrike" dirty="0" smtClean="0">
                          <a:solidFill>
                            <a:srgbClr val="000000"/>
                          </a:solidFill>
                          <a:effectLst/>
                          <a:latin typeface="微软雅黑"/>
                          <a:ea typeface="微软雅黑"/>
                          <a:cs typeface="微软雅黑"/>
                        </a:rPr>
                        <a:t>/</a:t>
                      </a:r>
                      <a:r>
                        <a:rPr lang="zh-CN" altLang="en-US" sz="1800" b="0" i="0" u="none" strike="noStrike" dirty="0" smtClean="0">
                          <a:solidFill>
                            <a:srgbClr val="000000"/>
                          </a:solidFill>
                          <a:effectLst/>
                          <a:latin typeface="微软雅黑"/>
                          <a:ea typeface="微软雅黑"/>
                          <a:cs typeface="微软雅黑"/>
                        </a:rPr>
                        <a:t>次</a:t>
                      </a:r>
                      <a:endParaRPr lang="en-US" altLang="zh-CN" sz="1800" b="0" i="0" u="none" strike="noStrike" dirty="0" smtClean="0">
                        <a:solidFill>
                          <a:srgbClr val="000000"/>
                        </a:solidFill>
                        <a:effectLst/>
                        <a:latin typeface="微软雅黑"/>
                        <a:ea typeface="微软雅黑"/>
                        <a:cs typeface="微软雅黑"/>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000000"/>
                          </a:solidFill>
                          <a:effectLst/>
                          <a:latin typeface="微软雅黑"/>
                          <a:ea typeface="微软雅黑"/>
                          <a:cs typeface="微软雅黑"/>
                        </a:rPr>
                        <a:t>一日三次</a:t>
                      </a:r>
                      <a:endParaRPr lang="en-US" altLang="zh-CN" sz="1800" b="0" i="0" u="none" strike="noStrike" dirty="0" smtClean="0">
                        <a:solidFill>
                          <a:srgbClr val="000000"/>
                        </a:solidFill>
                        <a:effectLst/>
                        <a:latin typeface="微软雅黑"/>
                        <a:ea typeface="微软雅黑"/>
                        <a:cs typeface="微软雅黑"/>
                      </a:endParaRPr>
                    </a:p>
                  </a:txBody>
                  <a:tcPr marL="9525" marR="9525" marT="9525"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34817">
                        <a:tint val="20000"/>
                      </a:srgbClr>
                    </a:solidFill>
                  </a:tcPr>
                </a:tc>
                <a:extLst>
                  <a:ext uri="{0D108BD9-81ED-4DB2-BD59-A6C34878D82A}">
                    <a16:rowId xmlns:a16="http://schemas.microsoft.com/office/drawing/2014/main" val="10003"/>
                  </a:ext>
                </a:extLst>
              </a:tr>
            </a:tbl>
          </a:graphicData>
        </a:graphic>
      </p:graphicFrame>
      <p:sp>
        <p:nvSpPr>
          <p:cNvPr id="4" name="矩形 3"/>
          <p:cNvSpPr/>
          <p:nvPr/>
        </p:nvSpPr>
        <p:spPr>
          <a:xfrm>
            <a:off x="755576" y="1527317"/>
            <a:ext cx="8004032" cy="923330"/>
          </a:xfrm>
          <a:prstGeom prst="rect">
            <a:avLst/>
          </a:prstGeom>
        </p:spPr>
        <p:txBody>
          <a:bodyPr wrap="square">
            <a:spAutoFit/>
          </a:bodyPr>
          <a:lstStyle/>
          <a:p>
            <a:pPr>
              <a:lnSpc>
                <a:spcPct val="150000"/>
              </a:lnSpc>
            </a:pPr>
            <a:r>
              <a:rPr lang="zh-CN" altLang="en-US" dirty="0" smtClean="0">
                <a:latin typeface="微软雅黑" pitchFamily="34" charset="-122"/>
                <a:ea typeface="微软雅黑" pitchFamily="34" charset="-122"/>
              </a:rPr>
              <a:t>治疗</a:t>
            </a:r>
            <a:r>
              <a:rPr lang="zh-CN" altLang="en-US" dirty="0">
                <a:latin typeface="微软雅黑" pitchFamily="34" charset="-122"/>
                <a:ea typeface="微软雅黑" pitchFamily="34" charset="-122"/>
              </a:rPr>
              <a:t>周期：导入期 </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a:t>
            </a:r>
            <a:r>
              <a:rPr lang="zh-CN" altLang="en-US" dirty="0" smtClean="0">
                <a:latin typeface="微软雅黑" pitchFamily="34" charset="-122"/>
                <a:ea typeface="微软雅黑" pitchFamily="34" charset="-122"/>
              </a:rPr>
              <a:t>月经周期（</a:t>
            </a:r>
            <a:r>
              <a:rPr lang="zh-CN" altLang="en-US" dirty="0">
                <a:latin typeface="微软雅黑" pitchFamily="34" charset="-122"/>
                <a:ea typeface="微软雅黑" pitchFamily="34" charset="-122"/>
              </a:rPr>
              <a:t>香橘乳癖宁胶囊模拟剂</a:t>
            </a:r>
            <a:r>
              <a:rPr lang="en-US" altLang="zh-CN" dirty="0">
                <a:latin typeface="微软雅黑" pitchFamily="34" charset="-122"/>
                <a:ea typeface="微软雅黑" pitchFamily="34" charset="-122"/>
              </a:rPr>
              <a:t>8</a:t>
            </a:r>
            <a:r>
              <a:rPr lang="zh-CN" altLang="en-US" dirty="0" smtClean="0">
                <a:latin typeface="微软雅黑" pitchFamily="34" charset="-122"/>
                <a:ea typeface="微软雅黑" pitchFamily="34" charset="-122"/>
              </a:rPr>
              <a:t>粒</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次</a:t>
            </a:r>
            <a:r>
              <a:rPr lang="zh-CN" altLang="en-US" dirty="0">
                <a:latin typeface="微软雅黑" pitchFamily="34" charset="-122"/>
                <a:ea typeface="微软雅黑" pitchFamily="34" charset="-122"/>
              </a:rPr>
              <a:t>，一日三次）</a:t>
            </a:r>
          </a:p>
          <a:p>
            <a:pPr>
              <a:lnSpc>
                <a:spcPct val="150000"/>
              </a:lnSpc>
            </a:pPr>
            <a:r>
              <a:rPr lang="zh-CN" altLang="en-US" dirty="0">
                <a:latin typeface="微软雅黑" pitchFamily="34" charset="-122"/>
                <a:ea typeface="微软雅黑" pitchFamily="34" charset="-122"/>
              </a:rPr>
              <a:t>                </a:t>
            </a:r>
            <a:r>
              <a:rPr lang="zh-CN" altLang="en-US" dirty="0" smtClean="0">
                <a:latin typeface="微软雅黑" pitchFamily="34" charset="-122"/>
                <a:ea typeface="微软雅黑" pitchFamily="34" charset="-122"/>
              </a:rPr>
              <a:t> 治疗</a:t>
            </a:r>
            <a:r>
              <a:rPr lang="zh-CN" altLang="en-US" dirty="0">
                <a:latin typeface="微软雅黑" pitchFamily="34" charset="-122"/>
                <a:ea typeface="微软雅黑" pitchFamily="34" charset="-122"/>
              </a:rPr>
              <a:t>期 </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个月经周期</a:t>
            </a:r>
          </a:p>
        </p:txBody>
      </p:sp>
      <p:sp>
        <p:nvSpPr>
          <p:cNvPr id="9" name="矩形: 圆角 42">
            <a:extLst>
              <a:ext uri="{FF2B5EF4-FFF2-40B4-BE49-F238E27FC236}">
                <a16:creationId xmlns:a16="http://schemas.microsoft.com/office/drawing/2014/main" id="{AF6BFF4E-205F-45B5-AD4B-AED3DAFE509F}"/>
              </a:ext>
            </a:extLst>
          </p:cNvPr>
          <p:cNvSpPr/>
          <p:nvPr/>
        </p:nvSpPr>
        <p:spPr>
          <a:xfrm>
            <a:off x="1055805" y="1079627"/>
            <a:ext cx="11285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给药方案</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5159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5" y="1079627"/>
            <a:ext cx="11285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药物包装</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520700" y="1989078"/>
            <a:ext cx="4572000" cy="2862322"/>
          </a:xfrm>
          <a:prstGeom prst="rect">
            <a:avLst/>
          </a:prstGeom>
        </p:spPr>
        <p:txBody>
          <a:bodyPr>
            <a:spAutoFit/>
          </a:bodyPr>
          <a:lstStyle/>
          <a:p>
            <a:pPr>
              <a:buFont typeface="Wingdings" panose="05000000000000000000" pitchFamily="2" charset="2"/>
              <a:buChar char="u"/>
              <a:defRPr/>
            </a:pPr>
            <a:r>
              <a:rPr lang="en-US" altLang="zh-CN" b="1" dirty="0">
                <a:latin typeface="微软雅黑" pitchFamily="34" charset="-122"/>
                <a:ea typeface="微软雅黑" pitchFamily="34" charset="-122"/>
              </a:rPr>
              <a:t> </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铝塑袋包含</a:t>
            </a:r>
            <a:r>
              <a:rPr lang="en-US" altLang="zh-CN" dirty="0">
                <a:latin typeface="微软雅黑" pitchFamily="34" charset="-122"/>
                <a:ea typeface="微软雅黑" pitchFamily="34" charset="-122"/>
                <a:cs typeface="Times New Roman" pitchFamily="18" charset="0"/>
              </a:rPr>
              <a:t>4</a:t>
            </a:r>
            <a:r>
              <a:rPr lang="zh-CN" altLang="en-US" dirty="0">
                <a:latin typeface="微软雅黑" pitchFamily="34" charset="-122"/>
                <a:ea typeface="微软雅黑" pitchFamily="34" charset="-122"/>
                <a:cs typeface="Times New Roman" pitchFamily="18" charset="0"/>
              </a:rPr>
              <a:t>粒胶囊</a:t>
            </a: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r>
              <a:rPr lang="en-US" altLang="zh-CN" dirty="0">
                <a:latin typeface="微软雅黑" pitchFamily="34" charset="-122"/>
                <a:ea typeface="微软雅黑" pitchFamily="34" charset="-122"/>
                <a:cs typeface="Times New Roman" pitchFamily="18" charset="0"/>
              </a:rPr>
              <a:t> 1</a:t>
            </a:r>
            <a:r>
              <a:rPr lang="zh-CN" altLang="en-US" dirty="0">
                <a:latin typeface="微软雅黑" pitchFamily="34" charset="-122"/>
                <a:ea typeface="微软雅黑" pitchFamily="34" charset="-122"/>
                <a:cs typeface="Times New Roman" pitchFamily="18" charset="0"/>
              </a:rPr>
              <a:t>小盒中包含</a:t>
            </a:r>
            <a:r>
              <a:rPr lang="en-US" altLang="zh-CN" dirty="0">
                <a:latin typeface="微软雅黑" pitchFamily="34" charset="-122"/>
                <a:ea typeface="微软雅黑" pitchFamily="34" charset="-122"/>
                <a:cs typeface="Times New Roman" pitchFamily="18" charset="0"/>
              </a:rPr>
              <a:t>2</a:t>
            </a:r>
            <a:r>
              <a:rPr lang="zh-CN" altLang="en-US" dirty="0">
                <a:latin typeface="微软雅黑" pitchFamily="34" charset="-122"/>
                <a:ea typeface="微软雅黑" pitchFamily="34" charset="-122"/>
                <a:cs typeface="Times New Roman" pitchFamily="18" charset="0"/>
              </a:rPr>
              <a:t>个铝塑袋即</a:t>
            </a:r>
            <a:r>
              <a:rPr lang="en-US" altLang="zh-CN" dirty="0">
                <a:latin typeface="微软雅黑" pitchFamily="34" charset="-122"/>
                <a:ea typeface="微软雅黑" pitchFamily="34" charset="-122"/>
                <a:cs typeface="Times New Roman" pitchFamily="18" charset="0"/>
              </a:rPr>
              <a:t>8</a:t>
            </a:r>
            <a:r>
              <a:rPr lang="zh-CN" altLang="en-US" dirty="0">
                <a:latin typeface="微软雅黑" pitchFamily="34" charset="-122"/>
                <a:ea typeface="微软雅黑" pitchFamily="34" charset="-122"/>
                <a:cs typeface="Times New Roman" pitchFamily="18" charset="0"/>
              </a:rPr>
              <a:t>粒胶囊</a:t>
            </a:r>
            <a:endParaRPr lang="en-US" altLang="zh-CN" dirty="0">
              <a:latin typeface="微软雅黑" pitchFamily="34" charset="-122"/>
              <a:ea typeface="微软雅黑" pitchFamily="34" charset="-122"/>
              <a:cs typeface="Times New Roman" pitchFamily="18" charset="0"/>
            </a:endParaRPr>
          </a:p>
          <a:p>
            <a:pPr>
              <a:defRPr/>
            </a:pPr>
            <a:r>
              <a:rPr lang="en-US" altLang="zh-CN" dirty="0">
                <a:latin typeface="微软雅黑" pitchFamily="34" charset="-122"/>
                <a:ea typeface="微软雅黑" pitchFamily="34" charset="-122"/>
                <a:cs typeface="Times New Roman" pitchFamily="18" charset="0"/>
              </a:rPr>
              <a:t>    </a:t>
            </a: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次的用药量）</a:t>
            </a: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r>
              <a:rPr lang="en-US" altLang="zh-CN" dirty="0">
                <a:latin typeface="微软雅黑" pitchFamily="34" charset="-122"/>
                <a:ea typeface="微软雅黑" pitchFamily="34" charset="-122"/>
                <a:cs typeface="Times New Roman" pitchFamily="18" charset="0"/>
              </a:rPr>
              <a:t> 1</a:t>
            </a:r>
            <a:r>
              <a:rPr lang="zh-CN" altLang="en-US" dirty="0">
                <a:latin typeface="微软雅黑" pitchFamily="34" charset="-122"/>
                <a:ea typeface="微软雅黑" pitchFamily="34" charset="-122"/>
                <a:cs typeface="Times New Roman" pitchFamily="18" charset="0"/>
              </a:rPr>
              <a:t>中盒包含</a:t>
            </a:r>
            <a:r>
              <a:rPr lang="en-US" altLang="zh-CN" dirty="0">
                <a:latin typeface="微软雅黑" pitchFamily="34" charset="-122"/>
                <a:ea typeface="微软雅黑" pitchFamily="34" charset="-122"/>
                <a:cs typeface="Times New Roman" pitchFamily="18" charset="0"/>
              </a:rPr>
              <a:t>3</a:t>
            </a:r>
            <a:r>
              <a:rPr lang="zh-CN" altLang="en-US" dirty="0">
                <a:latin typeface="微软雅黑" pitchFamily="34" charset="-122"/>
                <a:ea typeface="微软雅黑" pitchFamily="34" charset="-122"/>
                <a:cs typeface="Times New Roman" pitchFamily="18" charset="0"/>
              </a:rPr>
              <a:t>个小盒</a:t>
            </a:r>
            <a:endParaRPr lang="en-US" altLang="zh-CN" dirty="0">
              <a:latin typeface="微软雅黑" pitchFamily="34" charset="-122"/>
              <a:ea typeface="微软雅黑" pitchFamily="34" charset="-122"/>
              <a:cs typeface="Times New Roman" pitchFamily="18" charset="0"/>
            </a:endParaRPr>
          </a:p>
          <a:p>
            <a:pPr>
              <a:defRPr/>
            </a:pPr>
            <a:r>
              <a:rPr lang="en-US" altLang="zh-CN" dirty="0">
                <a:latin typeface="微软雅黑" pitchFamily="34" charset="-122"/>
                <a:ea typeface="微软雅黑" pitchFamily="34" charset="-122"/>
                <a:cs typeface="Times New Roman" pitchFamily="18" charset="0"/>
              </a:rPr>
              <a:t>    </a:t>
            </a: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天</a:t>
            </a:r>
            <a:r>
              <a:rPr lang="en-US" altLang="zh-CN" dirty="0">
                <a:latin typeface="微软雅黑" pitchFamily="34" charset="-122"/>
                <a:ea typeface="微软雅黑" pitchFamily="34" charset="-122"/>
                <a:cs typeface="Times New Roman" pitchFamily="18" charset="0"/>
              </a:rPr>
              <a:t>3</a:t>
            </a:r>
            <a:r>
              <a:rPr lang="zh-CN" altLang="en-US" dirty="0">
                <a:latin typeface="微软雅黑" pitchFamily="34" charset="-122"/>
                <a:ea typeface="微软雅黑" pitchFamily="34" charset="-122"/>
                <a:cs typeface="Times New Roman" pitchFamily="18" charset="0"/>
              </a:rPr>
              <a:t>次的用药量）</a:t>
            </a: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endParaRPr lang="en-US" altLang="zh-CN" dirty="0">
              <a:latin typeface="微软雅黑" pitchFamily="34" charset="-122"/>
              <a:ea typeface="微软雅黑" pitchFamily="34" charset="-122"/>
              <a:cs typeface="Times New Roman" pitchFamily="18" charset="0"/>
            </a:endParaRPr>
          </a:p>
          <a:p>
            <a:pPr>
              <a:buFont typeface="Wingdings" panose="05000000000000000000" pitchFamily="2" charset="2"/>
              <a:buChar char="u"/>
              <a:defRPr/>
            </a:pP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大盒包含</a:t>
            </a:r>
            <a:r>
              <a:rPr lang="en-US" altLang="zh-CN" dirty="0">
                <a:latin typeface="微软雅黑" pitchFamily="34" charset="-122"/>
                <a:ea typeface="微软雅黑" pitchFamily="34" charset="-122"/>
                <a:cs typeface="Times New Roman" pitchFamily="18" charset="0"/>
              </a:rPr>
              <a:t>35</a:t>
            </a:r>
            <a:r>
              <a:rPr lang="zh-CN" altLang="en-US" dirty="0">
                <a:latin typeface="微软雅黑" pitchFamily="34" charset="-122"/>
                <a:ea typeface="微软雅黑" pitchFamily="34" charset="-122"/>
                <a:cs typeface="Times New Roman" pitchFamily="18" charset="0"/>
              </a:rPr>
              <a:t>个中盒</a:t>
            </a:r>
            <a:endParaRPr lang="en-US" altLang="zh-CN" dirty="0">
              <a:latin typeface="微软雅黑" pitchFamily="34" charset="-122"/>
              <a:ea typeface="微软雅黑" pitchFamily="34" charset="-122"/>
              <a:cs typeface="Times New Roman" pitchFamily="18" charset="0"/>
            </a:endParaRPr>
          </a:p>
          <a:p>
            <a:pPr>
              <a:defRPr/>
            </a:pPr>
            <a:r>
              <a:rPr lang="en-US" altLang="zh-CN" dirty="0">
                <a:latin typeface="微软雅黑" pitchFamily="34" charset="-122"/>
                <a:ea typeface="微软雅黑" pitchFamily="34" charset="-122"/>
                <a:cs typeface="Times New Roman" pitchFamily="18" charset="0"/>
              </a:rPr>
              <a:t>    </a:t>
            </a:r>
            <a:r>
              <a:rPr lang="zh-CN" altLang="en-US" dirty="0">
                <a:latin typeface="微软雅黑" pitchFamily="34" charset="-122"/>
                <a:ea typeface="微软雅黑" pitchFamily="34" charset="-122"/>
                <a:cs typeface="Times New Roman" pitchFamily="18" charset="0"/>
              </a:rPr>
              <a:t>（</a:t>
            </a:r>
            <a:r>
              <a:rPr lang="en-US" altLang="zh-CN" dirty="0">
                <a:latin typeface="微软雅黑" pitchFamily="34" charset="-122"/>
                <a:ea typeface="微软雅黑" pitchFamily="34" charset="-122"/>
                <a:cs typeface="Times New Roman" pitchFamily="18" charset="0"/>
              </a:rPr>
              <a:t>1</a:t>
            </a:r>
            <a:r>
              <a:rPr lang="zh-CN" altLang="en-US" dirty="0">
                <a:latin typeface="微软雅黑" pitchFamily="34" charset="-122"/>
                <a:ea typeface="微软雅黑" pitchFamily="34" charset="-122"/>
                <a:cs typeface="Times New Roman" pitchFamily="18" charset="0"/>
              </a:rPr>
              <a:t>个月经周期的用药量）</a:t>
            </a:r>
            <a:endParaRPr lang="en-US" altLang="zh-CN" dirty="0">
              <a:latin typeface="微软雅黑" pitchFamily="34" charset="-122"/>
              <a:ea typeface="微软雅黑" pitchFamily="34" charset="-122"/>
              <a:cs typeface="Times New Roman" pitchFamily="18" charset="0"/>
            </a:endParaRPr>
          </a:p>
        </p:txBody>
      </p:sp>
      <p:graphicFrame>
        <p:nvGraphicFramePr>
          <p:cNvPr id="11" name="内容占位符 3"/>
          <p:cNvGraphicFramePr>
            <a:graphicFrameLocks/>
          </p:cNvGraphicFramePr>
          <p:nvPr>
            <p:extLst>
              <p:ext uri="{D42A27DB-BD31-4B8C-83A1-F6EECF244321}">
                <p14:modId xmlns:p14="http://schemas.microsoft.com/office/powerpoint/2010/main" val="3629841535"/>
              </p:ext>
            </p:extLst>
          </p:nvPr>
        </p:nvGraphicFramePr>
        <p:xfrm>
          <a:off x="3792612" y="1760478"/>
          <a:ext cx="5976664" cy="395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6673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5" y="1079627"/>
            <a:ext cx="11285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药物管理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7" name="ExtraShape"/>
          <p:cNvSpPr/>
          <p:nvPr/>
        </p:nvSpPr>
        <p:spPr>
          <a:xfrm flipH="1">
            <a:off x="854443" y="2036569"/>
            <a:ext cx="2149813" cy="2149813"/>
          </a:xfrm>
          <a:prstGeom prst="blockArc">
            <a:avLst>
              <a:gd name="adj1" fmla="val 16200000"/>
              <a:gd name="adj2" fmla="val 16200000"/>
              <a:gd name="adj3" fmla="val 18060"/>
            </a:avLst>
          </a:prstGeom>
          <a:solidFill>
            <a:srgbClr val="D25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TextBox 1"/>
          <p:cNvSpPr txBox="1"/>
          <p:nvPr/>
        </p:nvSpPr>
        <p:spPr>
          <a:xfrm>
            <a:off x="1645502" y="2883085"/>
            <a:ext cx="809043" cy="369332"/>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运输</a:t>
            </a:r>
            <a:endParaRPr lang="zh-CN" altLang="en-US" b="1" dirty="0">
              <a:latin typeface="微软雅黑" pitchFamily="34" charset="-122"/>
              <a:ea typeface="微软雅黑" pitchFamily="34" charset="-122"/>
            </a:endParaRPr>
          </a:p>
        </p:txBody>
      </p:sp>
      <p:sp>
        <p:nvSpPr>
          <p:cNvPr id="8" name="ExtraShape"/>
          <p:cNvSpPr/>
          <p:nvPr/>
        </p:nvSpPr>
        <p:spPr>
          <a:xfrm flipH="1">
            <a:off x="3463966" y="2036569"/>
            <a:ext cx="2149813" cy="2149813"/>
          </a:xfrm>
          <a:prstGeom prst="blockArc">
            <a:avLst>
              <a:gd name="adj1" fmla="val 16200000"/>
              <a:gd name="adj2" fmla="val 16200000"/>
              <a:gd name="adj3" fmla="val 18060"/>
            </a:avLst>
          </a:prstGeom>
          <a:solidFill>
            <a:srgbClr val="D25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ExtraShape"/>
          <p:cNvSpPr/>
          <p:nvPr/>
        </p:nvSpPr>
        <p:spPr>
          <a:xfrm flipH="1">
            <a:off x="6046359" y="1992844"/>
            <a:ext cx="2149813" cy="2149813"/>
          </a:xfrm>
          <a:prstGeom prst="blockArc">
            <a:avLst>
              <a:gd name="adj1" fmla="val 16200000"/>
              <a:gd name="adj2" fmla="val 16200000"/>
              <a:gd name="adj3" fmla="val 18060"/>
            </a:avLst>
          </a:prstGeom>
          <a:solidFill>
            <a:srgbClr val="D25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p:cNvSpPr/>
          <p:nvPr/>
        </p:nvSpPr>
        <p:spPr>
          <a:xfrm>
            <a:off x="4041047" y="2888868"/>
            <a:ext cx="1107996"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交接入库</a:t>
            </a:r>
            <a:endParaRPr lang="zh-CN" altLang="en-US" dirty="0"/>
          </a:p>
        </p:txBody>
      </p:sp>
      <p:sp>
        <p:nvSpPr>
          <p:cNvPr id="11" name="矩形 10"/>
          <p:cNvSpPr/>
          <p:nvPr/>
        </p:nvSpPr>
        <p:spPr>
          <a:xfrm>
            <a:off x="6798099" y="2899125"/>
            <a:ext cx="646331"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储存</a:t>
            </a:r>
            <a:endParaRPr lang="zh-CN" altLang="en-US" dirty="0"/>
          </a:p>
        </p:txBody>
      </p:sp>
      <p:sp>
        <p:nvSpPr>
          <p:cNvPr id="12" name="矩形 11"/>
          <p:cNvSpPr/>
          <p:nvPr/>
        </p:nvSpPr>
        <p:spPr>
          <a:xfrm>
            <a:off x="567437" y="4628634"/>
            <a:ext cx="2723823" cy="369332"/>
          </a:xfrm>
          <a:prstGeom prst="rect">
            <a:avLst/>
          </a:prstGeom>
        </p:spPr>
        <p:txBody>
          <a:bodyPr wrap="none">
            <a:spAutoFit/>
          </a:bodyPr>
          <a:lstStyle/>
          <a:p>
            <a:r>
              <a:rPr lang="zh-CN" altLang="zh-CN" dirty="0" smtClean="0">
                <a:latin typeface="微软雅黑" panose="020B0503020204020204" pitchFamily="34" charset="-122"/>
                <a:ea typeface="微软雅黑" panose="020B0503020204020204" pitchFamily="34" charset="-122"/>
              </a:rPr>
              <a:t>符合</a:t>
            </a:r>
            <a:r>
              <a:rPr lang="zh-CN" altLang="zh-CN" dirty="0">
                <a:latin typeface="微软雅黑" panose="020B0503020204020204" pitchFamily="34" charset="-122"/>
                <a:ea typeface="微软雅黑" panose="020B0503020204020204" pitchFamily="34" charset="-122"/>
              </a:rPr>
              <a:t>试验药物的储存条件</a:t>
            </a:r>
            <a:endParaRPr lang="zh-CN" altLang="en-US" dirty="0"/>
          </a:p>
        </p:txBody>
      </p:sp>
      <p:sp>
        <p:nvSpPr>
          <p:cNvPr id="13" name="矩形 12"/>
          <p:cNvSpPr/>
          <p:nvPr/>
        </p:nvSpPr>
        <p:spPr>
          <a:xfrm>
            <a:off x="3463966" y="4628634"/>
            <a:ext cx="2262158"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核对清楚，交接入库</a:t>
            </a:r>
            <a:endParaRPr lang="zh-CN" altLang="en-US" dirty="0"/>
          </a:p>
        </p:txBody>
      </p:sp>
      <p:sp>
        <p:nvSpPr>
          <p:cNvPr id="14" name="矩形 13"/>
          <p:cNvSpPr/>
          <p:nvPr/>
        </p:nvSpPr>
        <p:spPr>
          <a:xfrm>
            <a:off x="5919359" y="4641334"/>
            <a:ext cx="2723823" cy="369332"/>
          </a:xfrm>
          <a:prstGeom prst="rect">
            <a:avLst/>
          </a:prstGeom>
        </p:spPr>
        <p:txBody>
          <a:bodyPr wrap="none">
            <a:spAutoFit/>
          </a:bodyPr>
          <a:lstStyle/>
          <a:p>
            <a:r>
              <a:rPr lang="zh-CN" altLang="en-US" dirty="0" smtClean="0">
                <a:latin typeface="微软雅黑" pitchFamily="34" charset="-122"/>
                <a:ea typeface="微软雅黑" pitchFamily="34" charset="-122"/>
              </a:rPr>
              <a:t>专职人员保管、监测温度</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446140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5" y="1079627"/>
            <a:ext cx="142754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药物发放</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6" name="ValueShape1"/>
          <p:cNvSpPr/>
          <p:nvPr/>
        </p:nvSpPr>
        <p:spPr>
          <a:xfrm>
            <a:off x="390490" y="2273339"/>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7" name="TextBox 6"/>
          <p:cNvSpPr txBox="1"/>
          <p:nvPr/>
        </p:nvSpPr>
        <p:spPr>
          <a:xfrm>
            <a:off x="772737" y="2680189"/>
            <a:ext cx="987894" cy="646331"/>
          </a:xfrm>
          <a:prstGeom prst="rect">
            <a:avLst/>
          </a:prstGeom>
          <a:noFill/>
        </p:spPr>
        <p:txBody>
          <a:bodyPr wrap="square" rtlCol="0">
            <a:spAutoFit/>
          </a:bodyPr>
          <a:lstStyle/>
          <a:p>
            <a:pPr algn="just"/>
            <a:r>
              <a:rPr lang="zh-CN" altLang="en-US" b="1" dirty="0" smtClean="0">
                <a:latin typeface="微软雅黑" pitchFamily="34" charset="-122"/>
                <a:ea typeface="微软雅黑" pitchFamily="34" charset="-122"/>
              </a:rPr>
              <a:t>研究者随     机</a:t>
            </a:r>
            <a:endParaRPr lang="zh-CN" altLang="en-US" b="1" dirty="0">
              <a:latin typeface="微软雅黑" pitchFamily="34" charset="-122"/>
              <a:ea typeface="微软雅黑" pitchFamily="34" charset="-122"/>
            </a:endParaRPr>
          </a:p>
        </p:txBody>
      </p:sp>
      <p:sp>
        <p:nvSpPr>
          <p:cNvPr id="8" name="ValueShape1"/>
          <p:cNvSpPr/>
          <p:nvPr/>
        </p:nvSpPr>
        <p:spPr>
          <a:xfrm>
            <a:off x="2627784" y="2276872"/>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2" name="矩形 1"/>
          <p:cNvSpPr/>
          <p:nvPr/>
        </p:nvSpPr>
        <p:spPr>
          <a:xfrm>
            <a:off x="2933857" y="2724019"/>
            <a:ext cx="1107996" cy="646331"/>
          </a:xfrm>
          <a:prstGeom prst="rect">
            <a:avLst/>
          </a:prstGeom>
        </p:spPr>
        <p:txBody>
          <a:bodyPr wrap="none">
            <a:spAutoFit/>
          </a:bodyPr>
          <a:lstStyle/>
          <a:p>
            <a:pPr algn="ctr"/>
            <a:r>
              <a:rPr lang="zh-CN" altLang="en-US" b="1" kern="0" dirty="0" smtClean="0">
                <a:solidFill>
                  <a:prstClr val="black"/>
                </a:solidFill>
                <a:latin typeface="微软雅黑" panose="020B0503020204020204" pitchFamily="34" charset="-122"/>
                <a:ea typeface="微软雅黑" panose="020B0503020204020204" pitchFamily="34" charset="-122"/>
              </a:rPr>
              <a:t>研 究 者</a:t>
            </a:r>
            <a:endParaRPr lang="en-US" altLang="zh-CN" b="1" kern="0" dirty="0" smtClean="0">
              <a:solidFill>
                <a:prstClr val="black"/>
              </a:solidFill>
              <a:latin typeface="微软雅黑" panose="020B0503020204020204" pitchFamily="34" charset="-122"/>
              <a:ea typeface="微软雅黑" panose="020B0503020204020204" pitchFamily="34" charset="-122"/>
            </a:endParaRPr>
          </a:p>
          <a:p>
            <a:pPr algn="ctr"/>
            <a:r>
              <a:rPr lang="zh-CN" altLang="en-US" b="1" kern="0" dirty="0" smtClean="0">
                <a:solidFill>
                  <a:prstClr val="black"/>
                </a:solidFill>
                <a:latin typeface="微软雅黑" panose="020B0503020204020204" pitchFamily="34" charset="-122"/>
                <a:ea typeface="微软雅黑" panose="020B0503020204020204" pitchFamily="34" charset="-122"/>
              </a:rPr>
              <a:t>开具处方</a:t>
            </a:r>
            <a:endParaRPr lang="zh-CN" altLang="en-US" dirty="0"/>
          </a:p>
        </p:txBody>
      </p:sp>
      <p:sp>
        <p:nvSpPr>
          <p:cNvPr id="10" name="ValueShape1"/>
          <p:cNvSpPr/>
          <p:nvPr/>
        </p:nvSpPr>
        <p:spPr>
          <a:xfrm>
            <a:off x="4884163" y="2276911"/>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11" name="矩形 10"/>
          <p:cNvSpPr/>
          <p:nvPr/>
        </p:nvSpPr>
        <p:spPr>
          <a:xfrm>
            <a:off x="5076056" y="2636912"/>
            <a:ext cx="1338828" cy="820546"/>
          </a:xfrm>
          <a:prstGeom prst="rect">
            <a:avLst/>
          </a:prstGeom>
        </p:spPr>
        <p:txBody>
          <a:bodyPr wrap="none">
            <a:spAutoFit/>
          </a:bodyPr>
          <a:lstStyle/>
          <a:p>
            <a:pPr algn="just"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CRC</a:t>
            </a:r>
            <a:r>
              <a:rPr lang="zh-CN" altLang="en-US" b="1" kern="0" dirty="0" smtClean="0">
                <a:solidFill>
                  <a:prstClr val="black"/>
                </a:solidFill>
                <a:latin typeface="微软雅黑" panose="020B0503020204020204" pitchFamily="34" charset="-122"/>
                <a:ea typeface="微软雅黑" panose="020B0503020204020204" pitchFamily="34" charset="-122"/>
              </a:rPr>
              <a:t>申   请</a:t>
            </a:r>
            <a:endParaRPr lang="en-US" altLang="zh-CN" b="1" kern="0" dirty="0" smtClean="0">
              <a:solidFill>
                <a:prstClr val="black"/>
              </a:solidFill>
              <a:latin typeface="微软雅黑" panose="020B0503020204020204" pitchFamily="34" charset="-122"/>
              <a:ea typeface="微软雅黑" panose="020B0503020204020204" pitchFamily="34" charset="-122"/>
            </a:endParaRPr>
          </a:p>
          <a:p>
            <a:pPr algn="just"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药物包装号</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15" name="右箭头 14"/>
          <p:cNvSpPr/>
          <p:nvPr/>
        </p:nvSpPr>
        <p:spPr>
          <a:xfrm flipV="1">
            <a:off x="2123728" y="2852936"/>
            <a:ext cx="536236" cy="3428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右箭头 15"/>
          <p:cNvSpPr/>
          <p:nvPr/>
        </p:nvSpPr>
        <p:spPr>
          <a:xfrm flipV="1">
            <a:off x="4347927" y="2831938"/>
            <a:ext cx="536236" cy="3428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ValueShape1"/>
          <p:cNvSpPr/>
          <p:nvPr/>
        </p:nvSpPr>
        <p:spPr>
          <a:xfrm>
            <a:off x="7164288" y="2276872"/>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18" name="右箭头 17"/>
          <p:cNvSpPr/>
          <p:nvPr/>
        </p:nvSpPr>
        <p:spPr>
          <a:xfrm flipV="1">
            <a:off x="6588224" y="2852936"/>
            <a:ext cx="536236" cy="3428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a:off x="7354944" y="2647413"/>
            <a:ext cx="1338828" cy="820546"/>
          </a:xfrm>
          <a:prstGeom prst="rect">
            <a:avLst/>
          </a:prstGeom>
        </p:spPr>
        <p:txBody>
          <a:bodyPr wrap="none">
            <a:spAutoFit/>
          </a:bodyPr>
          <a:lstStyle/>
          <a:p>
            <a:pPr algn="just"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药品管理员</a:t>
            </a:r>
            <a:endParaRPr lang="en-US" altLang="zh-CN" b="1" kern="0" dirty="0" smtClean="0">
              <a:solidFill>
                <a:prstClr val="black"/>
              </a:solidFill>
              <a:latin typeface="微软雅黑" panose="020B0503020204020204" pitchFamily="34" charset="-122"/>
              <a:ea typeface="微软雅黑" panose="020B0503020204020204" pitchFamily="34" charset="-122"/>
            </a:endParaRPr>
          </a:p>
          <a:p>
            <a:pPr algn="just"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系 统 验 证</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20" name="矩形 19"/>
          <p:cNvSpPr/>
          <p:nvPr/>
        </p:nvSpPr>
        <p:spPr>
          <a:xfrm>
            <a:off x="2933856" y="4204016"/>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医院系统</a:t>
            </a:r>
            <a:endParaRPr lang="zh-CN" altLang="en-US" dirty="0">
              <a:latin typeface="微软雅黑" pitchFamily="34" charset="-122"/>
              <a:ea typeface="微软雅黑" pitchFamily="34" charset="-122"/>
            </a:endParaRPr>
          </a:p>
        </p:txBody>
      </p:sp>
      <p:sp>
        <p:nvSpPr>
          <p:cNvPr id="21" name="矩形 20"/>
          <p:cNvSpPr/>
          <p:nvPr/>
        </p:nvSpPr>
        <p:spPr>
          <a:xfrm>
            <a:off x="411221" y="4204016"/>
            <a:ext cx="1800493" cy="369332"/>
          </a:xfrm>
          <a:prstGeom prst="rect">
            <a:avLst/>
          </a:prstGeom>
        </p:spPr>
        <p:txBody>
          <a:bodyPr wrap="none">
            <a:spAutoFit/>
          </a:bodyPr>
          <a:lstStyle/>
          <a:p>
            <a:r>
              <a:rPr lang="zh-CN" altLang="en-US" dirty="0" smtClean="0">
                <a:latin typeface="微软雅黑" pitchFamily="34" charset="-122"/>
                <a:ea typeface="微软雅黑" pitchFamily="34" charset="-122"/>
              </a:rPr>
              <a:t>输入受试者信息</a:t>
            </a:r>
            <a:endParaRPr lang="zh-CN" altLang="en-US" dirty="0">
              <a:latin typeface="微软雅黑" pitchFamily="34" charset="-122"/>
              <a:ea typeface="微软雅黑" pitchFamily="34" charset="-122"/>
            </a:endParaRPr>
          </a:p>
        </p:txBody>
      </p:sp>
      <p:sp>
        <p:nvSpPr>
          <p:cNvPr id="22" name="矩形 21"/>
          <p:cNvSpPr/>
          <p:nvPr/>
        </p:nvSpPr>
        <p:spPr>
          <a:xfrm>
            <a:off x="7470360" y="1508412"/>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接收处方</a:t>
            </a:r>
            <a:endParaRPr lang="zh-CN" altLang="en-US" dirty="0">
              <a:latin typeface="微软雅黑" pitchFamily="34" charset="-122"/>
              <a:ea typeface="微软雅黑" pitchFamily="34" charset="-122"/>
            </a:endParaRPr>
          </a:p>
        </p:txBody>
      </p:sp>
      <p:sp>
        <p:nvSpPr>
          <p:cNvPr id="23" name="矩形 22"/>
          <p:cNvSpPr/>
          <p:nvPr/>
        </p:nvSpPr>
        <p:spPr>
          <a:xfrm>
            <a:off x="7008695" y="4204016"/>
            <a:ext cx="2031325" cy="369332"/>
          </a:xfrm>
          <a:prstGeom prst="rect">
            <a:avLst/>
          </a:prstGeom>
        </p:spPr>
        <p:txBody>
          <a:bodyPr wrap="none">
            <a:spAutoFit/>
          </a:bodyPr>
          <a:lstStyle/>
          <a:p>
            <a:r>
              <a:rPr lang="zh-CN" altLang="en-US" dirty="0" smtClean="0">
                <a:latin typeface="微软雅黑" pitchFamily="34" charset="-122"/>
                <a:ea typeface="微软雅黑" pitchFamily="34" charset="-122"/>
              </a:rPr>
              <a:t>下载发药信息表格</a:t>
            </a:r>
            <a:endParaRPr lang="zh-CN" altLang="en-US" dirty="0">
              <a:latin typeface="微软雅黑" pitchFamily="34" charset="-122"/>
              <a:ea typeface="微软雅黑" pitchFamily="34" charset="-122"/>
            </a:endParaRPr>
          </a:p>
        </p:txBody>
      </p:sp>
      <p:sp>
        <p:nvSpPr>
          <p:cNvPr id="24" name="矩形 23"/>
          <p:cNvSpPr/>
          <p:nvPr/>
        </p:nvSpPr>
        <p:spPr>
          <a:xfrm>
            <a:off x="2368089" y="4979032"/>
            <a:ext cx="5032147" cy="369332"/>
          </a:xfrm>
          <a:prstGeom prst="rect">
            <a:avLst/>
          </a:prstGeom>
        </p:spPr>
        <p:txBody>
          <a:bodyPr wrap="none">
            <a:spAutoFit/>
          </a:bodyPr>
          <a:lstStyle/>
          <a:p>
            <a:r>
              <a:rPr lang="zh-CN" altLang="en-US" b="1" dirty="0" smtClean="0">
                <a:solidFill>
                  <a:srgbClr val="C00000"/>
                </a:solidFill>
                <a:latin typeface="微软雅黑" pitchFamily="34" charset="-122"/>
                <a:ea typeface="微软雅黑" pitchFamily="34" charset="-122"/>
              </a:rPr>
              <a:t>处方和发药信息表均需药品管理员和领药人签字</a:t>
            </a:r>
            <a:endParaRPr lang="zh-CN" altLang="en-US" b="1" dirty="0">
              <a:solidFill>
                <a:srgbClr val="C00000"/>
              </a:solidFill>
              <a:latin typeface="微软雅黑" pitchFamily="34" charset="-122"/>
              <a:ea typeface="微软雅黑" pitchFamily="34" charset="-122"/>
            </a:endParaRPr>
          </a:p>
        </p:txBody>
      </p:sp>
      <p:sp>
        <p:nvSpPr>
          <p:cNvPr id="25" name="矩形 24"/>
          <p:cNvSpPr/>
          <p:nvPr/>
        </p:nvSpPr>
        <p:spPr>
          <a:xfrm>
            <a:off x="5148064" y="4221088"/>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随机系统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76872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5" y="1079627"/>
            <a:ext cx="142754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药物回收</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6" name="ValueShape1"/>
          <p:cNvSpPr/>
          <p:nvPr/>
        </p:nvSpPr>
        <p:spPr>
          <a:xfrm>
            <a:off x="963873" y="2267743"/>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7" name="TextBox 6"/>
          <p:cNvSpPr txBox="1"/>
          <p:nvPr/>
        </p:nvSpPr>
        <p:spPr>
          <a:xfrm>
            <a:off x="1491769" y="2818687"/>
            <a:ext cx="875165" cy="369332"/>
          </a:xfrm>
          <a:prstGeom prst="rect">
            <a:avLst/>
          </a:prstGeom>
          <a:noFill/>
        </p:spPr>
        <p:txBody>
          <a:bodyPr wrap="square" rtlCol="0">
            <a:spAutoFit/>
          </a:bodyPr>
          <a:lstStyle/>
          <a:p>
            <a:pPr algn="just"/>
            <a:r>
              <a:rPr lang="zh-CN" altLang="en-US" b="1" dirty="0" smtClean="0">
                <a:latin typeface="微软雅黑" pitchFamily="34" charset="-122"/>
                <a:ea typeface="微软雅黑" pitchFamily="34" charset="-122"/>
              </a:rPr>
              <a:t>清点</a:t>
            </a:r>
            <a:endParaRPr lang="zh-CN" altLang="en-US" b="1" dirty="0">
              <a:latin typeface="微软雅黑" pitchFamily="34" charset="-122"/>
              <a:ea typeface="微软雅黑" pitchFamily="34" charset="-122"/>
            </a:endParaRPr>
          </a:p>
        </p:txBody>
      </p:sp>
      <p:sp>
        <p:nvSpPr>
          <p:cNvPr id="8" name="ValueShape1"/>
          <p:cNvSpPr/>
          <p:nvPr/>
        </p:nvSpPr>
        <p:spPr>
          <a:xfrm>
            <a:off x="3592984" y="2276872"/>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2" name="矩形 1"/>
          <p:cNvSpPr/>
          <p:nvPr/>
        </p:nvSpPr>
        <p:spPr>
          <a:xfrm>
            <a:off x="4129889" y="2839686"/>
            <a:ext cx="646331" cy="369332"/>
          </a:xfrm>
          <a:prstGeom prst="rect">
            <a:avLst/>
          </a:prstGeom>
        </p:spPr>
        <p:txBody>
          <a:bodyPr wrap="none">
            <a:spAutoFit/>
          </a:bodyPr>
          <a:lstStyle/>
          <a:p>
            <a:r>
              <a:rPr lang="zh-CN" altLang="en-US" b="1" dirty="0" smtClean="0">
                <a:latin typeface="微软雅黑" pitchFamily="34" charset="-122"/>
                <a:ea typeface="微软雅黑" pitchFamily="34" charset="-122"/>
              </a:rPr>
              <a:t>记录</a:t>
            </a:r>
            <a:endParaRPr lang="zh-CN" altLang="en-US" b="1" dirty="0">
              <a:latin typeface="微软雅黑" pitchFamily="34" charset="-122"/>
              <a:ea typeface="微软雅黑" pitchFamily="34" charset="-122"/>
            </a:endParaRPr>
          </a:p>
        </p:txBody>
      </p:sp>
      <p:sp>
        <p:nvSpPr>
          <p:cNvPr id="10" name="ValueShape1"/>
          <p:cNvSpPr/>
          <p:nvPr/>
        </p:nvSpPr>
        <p:spPr>
          <a:xfrm>
            <a:off x="6490006" y="2267744"/>
            <a:ext cx="1720143" cy="1561551"/>
          </a:xfrm>
          <a:custGeom>
            <a:avLst/>
            <a:gdLst>
              <a:gd name="connsiteX0" fmla="*/ 1004636 w 2825592"/>
              <a:gd name="connsiteY0" fmla="*/ 204612 h 2565082"/>
              <a:gd name="connsiteX1" fmla="*/ 683801 w 2825592"/>
              <a:gd name="connsiteY1" fmla="*/ 390233 h 2565082"/>
              <a:gd name="connsiteX2" fmla="*/ 275755 w 2825592"/>
              <a:gd name="connsiteY2" fmla="*/ 1096711 h 2565082"/>
              <a:gd name="connsiteX3" fmla="*/ 275755 w 2825592"/>
              <a:gd name="connsiteY3" fmla="*/ 1467152 h 2565082"/>
              <a:gd name="connsiteX4" fmla="*/ 683801 w 2825592"/>
              <a:gd name="connsiteY4" fmla="*/ 2173630 h 2565082"/>
              <a:gd name="connsiteX5" fmla="*/ 1004636 w 2825592"/>
              <a:gd name="connsiteY5" fmla="*/ 2359251 h 2565082"/>
              <a:gd name="connsiteX6" fmla="*/ 1820727 w 2825592"/>
              <a:gd name="connsiteY6" fmla="*/ 2359251 h 2565082"/>
              <a:gd name="connsiteX7" fmla="*/ 2141563 w 2825592"/>
              <a:gd name="connsiteY7" fmla="*/ 2173630 h 2565082"/>
              <a:gd name="connsiteX8" fmla="*/ 2549608 w 2825592"/>
              <a:gd name="connsiteY8" fmla="*/ 1467152 h 2565082"/>
              <a:gd name="connsiteX9" fmla="*/ 2549608 w 2825592"/>
              <a:gd name="connsiteY9" fmla="*/ 1096711 h 2565082"/>
              <a:gd name="connsiteX10" fmla="*/ 2141563 w 2825592"/>
              <a:gd name="connsiteY10" fmla="*/ 390233 h 2565082"/>
              <a:gd name="connsiteX11" fmla="*/ 1820727 w 2825592"/>
              <a:gd name="connsiteY11" fmla="*/ 204612 h 2565082"/>
              <a:gd name="connsiteX12" fmla="*/ 927021 w 2825592"/>
              <a:gd name="connsiteY12" fmla="*/ 0 h 2565082"/>
              <a:gd name="connsiteX13" fmla="*/ 1898571 w 2825592"/>
              <a:gd name="connsiteY13" fmla="*/ 0 h 2565082"/>
              <a:gd name="connsiteX14" fmla="*/ 2280524 w 2825592"/>
              <a:gd name="connsiteY14" fmla="*/ 220980 h 2565082"/>
              <a:gd name="connsiteX15" fmla="*/ 2766299 w 2825592"/>
              <a:gd name="connsiteY15" fmla="*/ 1062037 h 2565082"/>
              <a:gd name="connsiteX16" fmla="*/ 2766299 w 2825592"/>
              <a:gd name="connsiteY16" fmla="*/ 1503045 h 2565082"/>
              <a:gd name="connsiteX17" fmla="*/ 2280524 w 2825592"/>
              <a:gd name="connsiteY17" fmla="*/ 2344102 h 2565082"/>
              <a:gd name="connsiteX18" fmla="*/ 1898571 w 2825592"/>
              <a:gd name="connsiteY18" fmla="*/ 2565082 h 2565082"/>
              <a:gd name="connsiteX19" fmla="*/ 927021 w 2825592"/>
              <a:gd name="connsiteY19" fmla="*/ 2565082 h 2565082"/>
              <a:gd name="connsiteX20" fmla="*/ 545069 w 2825592"/>
              <a:gd name="connsiteY20" fmla="*/ 2344102 h 2565082"/>
              <a:gd name="connsiteX21" fmla="*/ 59294 w 2825592"/>
              <a:gd name="connsiteY21" fmla="*/ 1503045 h 2565082"/>
              <a:gd name="connsiteX22" fmla="*/ 59294 w 2825592"/>
              <a:gd name="connsiteY22" fmla="*/ 1062037 h 2565082"/>
              <a:gd name="connsiteX23" fmla="*/ 545069 w 2825592"/>
              <a:gd name="connsiteY23" fmla="*/ 220980 h 2565082"/>
              <a:gd name="connsiteX24" fmla="*/ 927021 w 2825592"/>
              <a:gd name="connsiteY24" fmla="*/ 0 h 2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592" h="2565082">
                <a:moveTo>
                  <a:pt x="1004636" y="204612"/>
                </a:moveTo>
                <a:cubicBezTo>
                  <a:pt x="872622" y="204612"/>
                  <a:pt x="750208" y="275020"/>
                  <a:pt x="683801" y="390233"/>
                </a:cubicBezTo>
                <a:lnTo>
                  <a:pt x="275755" y="1096711"/>
                </a:lnTo>
                <a:cubicBezTo>
                  <a:pt x="209348" y="1211124"/>
                  <a:pt x="209348" y="1352739"/>
                  <a:pt x="275755" y="1467152"/>
                </a:cubicBezTo>
                <a:lnTo>
                  <a:pt x="683801" y="2173630"/>
                </a:lnTo>
                <a:cubicBezTo>
                  <a:pt x="750208" y="2288044"/>
                  <a:pt x="872622" y="2359251"/>
                  <a:pt x="1004636" y="2359251"/>
                </a:cubicBezTo>
                <a:lnTo>
                  <a:pt x="1820727" y="2359251"/>
                </a:lnTo>
                <a:cubicBezTo>
                  <a:pt x="1953542" y="2359251"/>
                  <a:pt x="2075956" y="2288843"/>
                  <a:pt x="2141563" y="2173630"/>
                </a:cubicBezTo>
                <a:lnTo>
                  <a:pt x="2549608" y="1467152"/>
                </a:lnTo>
                <a:cubicBezTo>
                  <a:pt x="2616016" y="1352739"/>
                  <a:pt x="2616016" y="1211124"/>
                  <a:pt x="2549608" y="1096711"/>
                </a:cubicBezTo>
                <a:lnTo>
                  <a:pt x="2141563" y="390233"/>
                </a:lnTo>
                <a:cubicBezTo>
                  <a:pt x="2075956" y="275020"/>
                  <a:pt x="1953542" y="204612"/>
                  <a:pt x="1820727" y="204612"/>
                </a:cubicBezTo>
                <a:close/>
                <a:moveTo>
                  <a:pt x="927021" y="0"/>
                </a:moveTo>
                <a:lnTo>
                  <a:pt x="1898571" y="0"/>
                </a:lnTo>
                <a:cubicBezTo>
                  <a:pt x="2056686" y="0"/>
                  <a:pt x="2202419" y="83820"/>
                  <a:pt x="2280524" y="220980"/>
                </a:cubicBezTo>
                <a:lnTo>
                  <a:pt x="2766299" y="1062037"/>
                </a:lnTo>
                <a:cubicBezTo>
                  <a:pt x="2845357" y="1198245"/>
                  <a:pt x="2845357" y="1366837"/>
                  <a:pt x="2766299" y="1503045"/>
                </a:cubicBezTo>
                <a:lnTo>
                  <a:pt x="2280524" y="2344102"/>
                </a:lnTo>
                <a:cubicBezTo>
                  <a:pt x="2202419" y="2481262"/>
                  <a:pt x="2056686" y="2565082"/>
                  <a:pt x="1898571" y="2565082"/>
                </a:cubicBezTo>
                <a:lnTo>
                  <a:pt x="927021" y="2565082"/>
                </a:lnTo>
                <a:cubicBezTo>
                  <a:pt x="769859" y="2565082"/>
                  <a:pt x="624126" y="2480310"/>
                  <a:pt x="545069" y="2344102"/>
                </a:cubicBezTo>
                <a:lnTo>
                  <a:pt x="59294" y="1503045"/>
                </a:lnTo>
                <a:cubicBezTo>
                  <a:pt x="-19764" y="1366837"/>
                  <a:pt x="-19764" y="1198245"/>
                  <a:pt x="59294" y="1062037"/>
                </a:cubicBezTo>
                <a:lnTo>
                  <a:pt x="545069" y="220980"/>
                </a:lnTo>
                <a:cubicBezTo>
                  <a:pt x="624126" y="83820"/>
                  <a:pt x="769859" y="0"/>
                  <a:pt x="927021" y="0"/>
                </a:cubicBezTo>
                <a:close/>
              </a:path>
            </a:pathLst>
          </a:custGeom>
          <a:solidFill>
            <a:srgbClr val="D25C5F"/>
          </a:solidFill>
          <a:ln w="9525" cap="flat">
            <a:noFill/>
            <a:prstDash val="solid"/>
            <a:miter/>
          </a:ln>
        </p:spPr>
        <p:txBody>
          <a:bodyPr rtlCol="0" anchor="ctr"/>
          <a:lstStyle/>
          <a:p>
            <a:endParaRPr lang="zh-CN" altLang="en-US"/>
          </a:p>
        </p:txBody>
      </p:sp>
      <p:sp>
        <p:nvSpPr>
          <p:cNvPr id="11" name="矩形 10"/>
          <p:cNvSpPr/>
          <p:nvPr/>
        </p:nvSpPr>
        <p:spPr>
          <a:xfrm>
            <a:off x="7026911" y="2806439"/>
            <a:ext cx="646331" cy="435825"/>
          </a:xfrm>
          <a:prstGeom prst="rect">
            <a:avLst/>
          </a:prstGeom>
        </p:spPr>
        <p:txBody>
          <a:bodyPr wrap="none">
            <a:spAutoFit/>
          </a:bodyPr>
          <a:lstStyle/>
          <a:p>
            <a:pPr algn="just"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退回</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20" name="矩形 19"/>
          <p:cNvSpPr/>
          <p:nvPr/>
        </p:nvSpPr>
        <p:spPr>
          <a:xfrm>
            <a:off x="3836576" y="1568740"/>
            <a:ext cx="1107996" cy="369332"/>
          </a:xfrm>
          <a:prstGeom prst="rect">
            <a:avLst/>
          </a:prstGeom>
        </p:spPr>
        <p:txBody>
          <a:bodyPr wrap="none">
            <a:spAutoFit/>
          </a:bodyPr>
          <a:lstStyle/>
          <a:p>
            <a:r>
              <a:rPr lang="zh-CN" altLang="en-US" dirty="0" smtClean="0">
                <a:latin typeface="微软雅黑" pitchFamily="34" charset="-122"/>
                <a:ea typeface="微软雅黑" pitchFamily="34" charset="-122"/>
              </a:rPr>
              <a:t>医院系统</a:t>
            </a:r>
            <a:endParaRPr lang="zh-CN" altLang="en-US" dirty="0">
              <a:latin typeface="微软雅黑" pitchFamily="34" charset="-122"/>
              <a:ea typeface="微软雅黑" pitchFamily="34" charset="-122"/>
            </a:endParaRPr>
          </a:p>
        </p:txBody>
      </p:sp>
      <p:sp>
        <p:nvSpPr>
          <p:cNvPr id="26" name="矩形 25"/>
          <p:cNvSpPr/>
          <p:nvPr/>
        </p:nvSpPr>
        <p:spPr>
          <a:xfrm>
            <a:off x="2650443" y="4217032"/>
            <a:ext cx="3764172" cy="369332"/>
          </a:xfrm>
          <a:prstGeom prst="rect">
            <a:avLst/>
          </a:prstGeom>
        </p:spPr>
        <p:txBody>
          <a:bodyPr wrap="none">
            <a:spAutoFit/>
          </a:bodyPr>
          <a:lstStyle/>
          <a:p>
            <a:r>
              <a:rPr lang="en-US" altLang="zh-CN" dirty="0">
                <a:latin typeface="微软雅黑" pitchFamily="34" charset="-122"/>
                <a:ea typeface="微软雅黑" pitchFamily="34" charset="-122"/>
              </a:rPr>
              <a:t>X</a:t>
            </a:r>
            <a:r>
              <a:rPr lang="zh-CN" altLang="zh-CN" dirty="0">
                <a:latin typeface="微软雅黑" pitchFamily="34" charset="-122"/>
                <a:ea typeface="微软雅黑" pitchFamily="34" charset="-122"/>
              </a:rPr>
              <a:t>粒，</a:t>
            </a:r>
            <a:r>
              <a:rPr lang="en-US" altLang="zh-CN" dirty="0">
                <a:latin typeface="微软雅黑" pitchFamily="34" charset="-122"/>
                <a:ea typeface="微软雅黑" pitchFamily="34" charset="-122"/>
              </a:rPr>
              <a:t>X</a:t>
            </a:r>
            <a:r>
              <a:rPr lang="zh-CN" altLang="zh-CN" dirty="0">
                <a:latin typeface="微软雅黑" pitchFamily="34" charset="-122"/>
                <a:ea typeface="微软雅黑" pitchFamily="34" charset="-122"/>
              </a:rPr>
              <a:t>板，</a:t>
            </a:r>
            <a:r>
              <a:rPr lang="en-US" altLang="zh-CN" dirty="0">
                <a:latin typeface="微软雅黑" pitchFamily="34" charset="-122"/>
                <a:ea typeface="微软雅黑" pitchFamily="34" charset="-122"/>
              </a:rPr>
              <a:t>X</a:t>
            </a:r>
            <a:r>
              <a:rPr lang="zh-CN" altLang="zh-CN" dirty="0">
                <a:latin typeface="微软雅黑" pitchFamily="34" charset="-122"/>
                <a:ea typeface="微软雅黑" pitchFamily="34" charset="-122"/>
              </a:rPr>
              <a:t>小盒，</a:t>
            </a:r>
            <a:r>
              <a:rPr lang="en-US" altLang="zh-CN" dirty="0">
                <a:latin typeface="微软雅黑" pitchFamily="34" charset="-122"/>
                <a:ea typeface="微软雅黑" pitchFamily="34" charset="-122"/>
              </a:rPr>
              <a:t>X</a:t>
            </a:r>
            <a:r>
              <a:rPr lang="zh-CN" altLang="zh-CN" dirty="0">
                <a:latin typeface="微软雅黑" pitchFamily="34" charset="-122"/>
                <a:ea typeface="微软雅黑" pitchFamily="34" charset="-122"/>
              </a:rPr>
              <a:t>中盒，</a:t>
            </a:r>
            <a:r>
              <a:rPr lang="en-US" altLang="zh-CN" dirty="0">
                <a:latin typeface="微软雅黑" pitchFamily="34" charset="-122"/>
                <a:ea typeface="微软雅黑" pitchFamily="34" charset="-122"/>
              </a:rPr>
              <a:t>X</a:t>
            </a:r>
            <a:r>
              <a:rPr lang="zh-CN" altLang="zh-CN" dirty="0">
                <a:latin typeface="微软雅黑" pitchFamily="34" charset="-122"/>
                <a:ea typeface="微软雅黑" pitchFamily="34" charset="-122"/>
              </a:rPr>
              <a:t>大盒</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83330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3" y="1101113"/>
            <a:ext cx="36431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smtClean="0">
                <a:solidFill>
                  <a:prstClr val="black"/>
                </a:solidFill>
                <a:latin typeface="微软雅黑" panose="020B0503020204020204" pitchFamily="34" charset="-122"/>
                <a:ea typeface="微软雅黑" panose="020B0503020204020204" pitchFamily="34" charset="-122"/>
              </a:rPr>
              <a:t>（随机化系统）</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权限设置</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graphicFrame>
        <p:nvGraphicFramePr>
          <p:cNvPr id="10" name="内容占位符 3"/>
          <p:cNvGraphicFramePr>
            <a:graphicFrameLocks/>
          </p:cNvGraphicFramePr>
          <p:nvPr>
            <p:extLst>
              <p:ext uri="{D42A27DB-BD31-4B8C-83A1-F6EECF244321}">
                <p14:modId xmlns:p14="http://schemas.microsoft.com/office/powerpoint/2010/main" val="2694731565"/>
              </p:ext>
            </p:extLst>
          </p:nvPr>
        </p:nvGraphicFramePr>
        <p:xfrm>
          <a:off x="670868" y="1984401"/>
          <a:ext cx="7823472" cy="3768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466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3" y="1101113"/>
            <a:ext cx="31224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smtClean="0">
                <a:solidFill>
                  <a:prstClr val="black"/>
                </a:solidFill>
                <a:latin typeface="微软雅黑" panose="020B0503020204020204" pitchFamily="34" charset="-122"/>
                <a:ea typeface="微软雅黑" panose="020B0503020204020204" pitchFamily="34" charset="-122"/>
              </a:rPr>
              <a:t>（随机化系统）</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登录</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1765301"/>
            <a:ext cx="7785100" cy="234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4318000"/>
            <a:ext cx="77851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728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55803" y="1101113"/>
            <a:ext cx="37828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smtClean="0">
                <a:solidFill>
                  <a:prstClr val="black"/>
                </a:solidFill>
                <a:latin typeface="微软雅黑" panose="020B0503020204020204" pitchFamily="34" charset="-122"/>
                <a:ea typeface="微软雅黑" panose="020B0503020204020204" pitchFamily="34" charset="-122"/>
              </a:rPr>
              <a:t>（随机化系统）</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新增受试者</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89100"/>
            <a:ext cx="8178800" cy="224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33055"/>
            <a:ext cx="8208912" cy="235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681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8463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新增受试者</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701800"/>
            <a:ext cx="8686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3987800"/>
            <a:ext cx="8597900"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823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738412"/>
            <a:ext cx="3825226" cy="3356399"/>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周期</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rgbClr val="C00000"/>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43971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04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smtClean="0">
                <a:solidFill>
                  <a:prstClr val="black"/>
                </a:solidFill>
                <a:latin typeface="微软雅黑" panose="020B0503020204020204" pitchFamily="34" charset="-122"/>
                <a:ea typeface="微软雅黑" panose="020B0503020204020204" pitchFamily="34" charset="-122"/>
              </a:rPr>
              <a:t>（随机化系统）</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随机</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619250"/>
            <a:ext cx="8267699"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3867150"/>
            <a:ext cx="8350572"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173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1605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随机</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600200"/>
            <a:ext cx="70612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484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2494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发药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524834"/>
            <a:ext cx="84201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3759200"/>
            <a:ext cx="8420100"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6092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04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发药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3" y="1987550"/>
            <a:ext cx="8391527" cy="28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75753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1404450"/>
            <a:ext cx="5303837" cy="508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664200" y="4584700"/>
            <a:ext cx="14097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itchFamily="34" charset="-122"/>
                <a:ea typeface="微软雅黑" pitchFamily="34" charset="-122"/>
              </a:rPr>
              <a:t>药品管理员</a:t>
            </a:r>
            <a:endParaRPr lang="zh-CN" altLang="en-US" b="1" dirty="0">
              <a:solidFill>
                <a:schemeClr val="tx1"/>
              </a:solidFill>
              <a:latin typeface="微软雅黑" pitchFamily="34" charset="-122"/>
              <a:ea typeface="微软雅黑" pitchFamily="34" charset="-122"/>
            </a:endParaRPr>
          </a:p>
        </p:txBody>
      </p:sp>
      <p:sp>
        <p:nvSpPr>
          <p:cNvPr id="7" name="矩形 6"/>
          <p:cNvSpPr/>
          <p:nvPr/>
        </p:nvSpPr>
        <p:spPr>
          <a:xfrm>
            <a:off x="5664200" y="5149850"/>
            <a:ext cx="14097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itchFamily="34" charset="-122"/>
                <a:ea typeface="微软雅黑" pitchFamily="34" charset="-122"/>
              </a:rPr>
              <a:t>领药人</a:t>
            </a:r>
          </a:p>
        </p:txBody>
      </p:sp>
      <p:sp>
        <p:nvSpPr>
          <p:cNvPr id="8" name="矩形: 圆角 42">
            <a:extLst>
              <a:ext uri="{FF2B5EF4-FFF2-40B4-BE49-F238E27FC236}">
                <a16:creationId xmlns:a16="http://schemas.microsoft.com/office/drawing/2014/main" id="{AF6BFF4E-205F-45B5-AD4B-AED3DAFE509F}"/>
              </a:ext>
            </a:extLst>
          </p:cNvPr>
          <p:cNvSpPr/>
          <p:nvPr/>
        </p:nvSpPr>
        <p:spPr>
          <a:xfrm>
            <a:off x="1115616" y="980728"/>
            <a:ext cx="304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发药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651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4399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smtClean="0">
                <a:solidFill>
                  <a:prstClr val="black"/>
                </a:solidFill>
                <a:latin typeface="微软雅黑" panose="020B0503020204020204" pitchFamily="34" charset="-122"/>
                <a:ea typeface="微软雅黑" panose="020B0503020204020204" pitchFamily="34" charset="-122"/>
              </a:rPr>
              <a:t>揭盲管理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617663"/>
            <a:ext cx="8216899" cy="242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4038600"/>
            <a:ext cx="8216899"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113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圆角 42">
            <a:extLst>
              <a:ext uri="{FF2B5EF4-FFF2-40B4-BE49-F238E27FC236}">
                <a16:creationId xmlns:a16="http://schemas.microsoft.com/office/drawing/2014/main" id="{AF6BFF4E-205F-45B5-AD4B-AED3DAFE509F}"/>
              </a:ext>
            </a:extLst>
          </p:cNvPr>
          <p:cNvSpPr/>
          <p:nvPr/>
        </p:nvSpPr>
        <p:spPr>
          <a:xfrm>
            <a:off x="1055803" y="1101113"/>
            <a:ext cx="34526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IWRS</a:t>
            </a:r>
            <a:r>
              <a:rPr lang="zh-CN" altLang="en-US" b="1" kern="0" dirty="0" smtClean="0">
                <a:solidFill>
                  <a:prstClr val="black"/>
                </a:solidFill>
                <a:latin typeface="微软雅黑" panose="020B0503020204020204" pitchFamily="34" charset="-122"/>
                <a:ea typeface="微软雅黑" panose="020B0503020204020204" pitchFamily="34" charset="-122"/>
              </a:rPr>
              <a:t>（</a:t>
            </a:r>
            <a:r>
              <a:rPr lang="zh-CN" altLang="en-US" b="1" kern="0" dirty="0">
                <a:solidFill>
                  <a:prstClr val="black"/>
                </a:solidFill>
                <a:latin typeface="微软雅黑" panose="020B0503020204020204" pitchFamily="34" charset="-122"/>
                <a:ea typeface="微软雅黑" panose="020B0503020204020204" pitchFamily="34" charset="-122"/>
              </a:rPr>
              <a:t>随机化系统）</a:t>
            </a:r>
            <a:r>
              <a:rPr lang="en-US" altLang="zh-CN" b="1" kern="0" dirty="0">
                <a:solidFill>
                  <a:prstClr val="black"/>
                </a:solidFill>
                <a:latin typeface="微软雅黑" panose="020B0503020204020204" pitchFamily="34" charset="-122"/>
                <a:ea typeface="微软雅黑" panose="020B0503020204020204" pitchFamily="34" charset="-122"/>
              </a:rPr>
              <a:t>-</a:t>
            </a:r>
            <a:r>
              <a:rPr lang="zh-CN" altLang="en-US" b="1" kern="0" dirty="0">
                <a:solidFill>
                  <a:prstClr val="black"/>
                </a:solidFill>
                <a:latin typeface="微软雅黑" panose="020B0503020204020204" pitchFamily="34" charset="-122"/>
                <a:ea typeface="微软雅黑" panose="020B0503020204020204" pitchFamily="34" charset="-122"/>
              </a:rPr>
              <a:t>揭盲管理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1" y="2210635"/>
            <a:ext cx="3860799" cy="288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10635"/>
            <a:ext cx="4241800" cy="267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127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6426" y="1933576"/>
            <a:ext cx="7993062" cy="1754326"/>
          </a:xfrm>
          <a:prstGeom prst="rect">
            <a:avLst/>
          </a:prstGeom>
        </p:spPr>
        <p:txBody>
          <a:bodyPr>
            <a:spAutoFit/>
          </a:bodyPr>
          <a:lstStyle/>
          <a:p>
            <a:pPr algn="just" eaLnBrk="1" hangingPunct="1">
              <a:lnSpc>
                <a:spcPct val="200000"/>
              </a:lnSpc>
              <a:spcAft>
                <a:spcPts val="0"/>
              </a:spcAft>
              <a:defRPr/>
            </a:pPr>
            <a:r>
              <a:rPr lang="zh-CN" altLang="zh-CN" b="1" kern="100" dirty="0">
                <a:solidFill>
                  <a:srgbClr val="000000"/>
                </a:solidFill>
                <a:latin typeface="微软雅黑" panose="020B0503020204020204" pitchFamily="34" charset="-122"/>
                <a:ea typeface="微软雅黑" panose="020B0503020204020204" pitchFamily="34" charset="-122"/>
              </a:rPr>
              <a:t>允许使用的合并用药</a:t>
            </a:r>
            <a:endParaRPr lang="zh-CN" altLang="zh-CN" kern="100" dirty="0">
              <a:latin typeface="微软雅黑" panose="020B0503020204020204" pitchFamily="34" charset="-122"/>
              <a:ea typeface="微软雅黑" panose="020B0503020204020204" pitchFamily="34" charset="-122"/>
            </a:endParaRPr>
          </a:p>
          <a:p>
            <a:pPr marL="342900" indent="-342900" algn="just" eaLnBrk="1" hangingPunct="1">
              <a:lnSpc>
                <a:spcPct val="200000"/>
              </a:lnSpc>
              <a:spcAft>
                <a:spcPts val="0"/>
              </a:spcAft>
              <a:buFont typeface="Times New Roman" panose="02020603050405020304" pitchFamily="18" charset="0"/>
              <a:buAutoNum type="arabicPeriod"/>
              <a:defRPr/>
            </a:pPr>
            <a:r>
              <a:rPr lang="zh-CN" altLang="zh-CN"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合并其它疾病必须继续服用的药物或治疗手段，可继续使用。</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200000"/>
              </a:lnSpc>
              <a:spcAft>
                <a:spcPts val="0"/>
              </a:spcAft>
              <a:buFont typeface="Times New Roman" panose="02020603050405020304" pitchFamily="18" charset="0"/>
              <a:buAutoNum type="arabicPeriod"/>
              <a:defRPr/>
            </a:pPr>
            <a:r>
              <a:rPr lang="zh-CN" altLang="zh-CN"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长期</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使用避孕药物，可以继续使用</a:t>
            </a:r>
            <a:r>
              <a:rPr lang="zh-CN" altLang="zh-CN"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圆角 42">
            <a:extLst>
              <a:ext uri="{FF2B5EF4-FFF2-40B4-BE49-F238E27FC236}">
                <a16:creationId xmlns:a16="http://schemas.microsoft.com/office/drawing/2014/main" id="{AF6BFF4E-205F-45B5-AD4B-AED3DAFE509F}"/>
              </a:ext>
            </a:extLst>
          </p:cNvPr>
          <p:cNvSpPr/>
          <p:nvPr/>
        </p:nvSpPr>
        <p:spPr>
          <a:xfrm>
            <a:off x="837809" y="1267109"/>
            <a:ext cx="11412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合并用药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31655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Box 1"/>
          <p:cNvSpPr txBox="1">
            <a:spLocks noChangeArrowheads="1"/>
          </p:cNvSpPr>
          <p:nvPr/>
        </p:nvSpPr>
        <p:spPr bwMode="auto">
          <a:xfrm>
            <a:off x="606426" y="2138363"/>
            <a:ext cx="813435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zh-CN" altLang="zh-CN" b="1" dirty="0">
                <a:latin typeface="微软雅黑" pitchFamily="34" charset="-122"/>
                <a:ea typeface="微软雅黑" pitchFamily="34" charset="-122"/>
              </a:rPr>
              <a:t>禁用药物及</a:t>
            </a:r>
            <a:r>
              <a:rPr lang="zh-CN" altLang="zh-CN" b="1" dirty="0" smtClean="0">
                <a:latin typeface="微软雅黑" pitchFamily="34" charset="-122"/>
                <a:ea typeface="微软雅黑" pitchFamily="34" charset="-122"/>
              </a:rPr>
              <a:t>治疗</a:t>
            </a:r>
            <a:endParaRPr lang="zh-CN" altLang="zh-CN" dirty="0">
              <a:latin typeface="微软雅黑" pitchFamily="34" charset="-122"/>
              <a:ea typeface="微软雅黑" pitchFamily="34" charset="-122"/>
            </a:endParaRPr>
          </a:p>
        </p:txBody>
      </p:sp>
      <p:sp>
        <p:nvSpPr>
          <p:cNvPr id="6" name="矩形 5"/>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圆角 42">
            <a:extLst>
              <a:ext uri="{FF2B5EF4-FFF2-40B4-BE49-F238E27FC236}">
                <a16:creationId xmlns:a16="http://schemas.microsoft.com/office/drawing/2014/main" id="{AF6BFF4E-205F-45B5-AD4B-AED3DAFE509F}"/>
              </a:ext>
            </a:extLst>
          </p:cNvPr>
          <p:cNvSpPr/>
          <p:nvPr/>
        </p:nvSpPr>
        <p:spPr>
          <a:xfrm>
            <a:off x="837808" y="1205777"/>
            <a:ext cx="11412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合并用药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5" name="任意多边形 4"/>
          <p:cNvSpPr/>
          <p:nvPr/>
        </p:nvSpPr>
        <p:spPr>
          <a:xfrm>
            <a:off x="755576" y="3212976"/>
            <a:ext cx="1516441" cy="1473644"/>
          </a:xfrm>
          <a:custGeom>
            <a:avLst/>
            <a:gdLst>
              <a:gd name="connsiteX0" fmla="*/ 0 w 1479272"/>
              <a:gd name="connsiteY0" fmla="*/ 246550 h 2050550"/>
              <a:gd name="connsiteX1" fmla="*/ 246550 w 1479272"/>
              <a:gd name="connsiteY1" fmla="*/ 0 h 2050550"/>
              <a:gd name="connsiteX2" fmla="*/ 1232722 w 1479272"/>
              <a:gd name="connsiteY2" fmla="*/ 0 h 2050550"/>
              <a:gd name="connsiteX3" fmla="*/ 1479272 w 1479272"/>
              <a:gd name="connsiteY3" fmla="*/ 246550 h 2050550"/>
              <a:gd name="connsiteX4" fmla="*/ 1479272 w 1479272"/>
              <a:gd name="connsiteY4" fmla="*/ 1804000 h 2050550"/>
              <a:gd name="connsiteX5" fmla="*/ 1232722 w 1479272"/>
              <a:gd name="connsiteY5" fmla="*/ 2050550 h 2050550"/>
              <a:gd name="connsiteX6" fmla="*/ 246550 w 1479272"/>
              <a:gd name="connsiteY6" fmla="*/ 2050550 h 2050550"/>
              <a:gd name="connsiteX7" fmla="*/ 0 w 1479272"/>
              <a:gd name="connsiteY7" fmla="*/ 1804000 h 2050550"/>
              <a:gd name="connsiteX8" fmla="*/ 0 w 1479272"/>
              <a:gd name="connsiteY8" fmla="*/ 246550 h 205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272" h="2050550">
                <a:moveTo>
                  <a:pt x="0" y="246550"/>
                </a:moveTo>
                <a:cubicBezTo>
                  <a:pt x="0" y="110384"/>
                  <a:pt x="110384" y="0"/>
                  <a:pt x="246550" y="0"/>
                </a:cubicBezTo>
                <a:lnTo>
                  <a:pt x="1232722" y="0"/>
                </a:lnTo>
                <a:cubicBezTo>
                  <a:pt x="1368888" y="0"/>
                  <a:pt x="1479272" y="110384"/>
                  <a:pt x="1479272" y="246550"/>
                </a:cubicBezTo>
                <a:lnTo>
                  <a:pt x="1479272" y="1804000"/>
                </a:lnTo>
                <a:cubicBezTo>
                  <a:pt x="1479272" y="1940166"/>
                  <a:pt x="1368888" y="2050550"/>
                  <a:pt x="1232722" y="2050550"/>
                </a:cubicBezTo>
                <a:lnTo>
                  <a:pt x="246550" y="2050550"/>
                </a:lnTo>
                <a:cubicBezTo>
                  <a:pt x="110384" y="2050550"/>
                  <a:pt x="0" y="1940166"/>
                  <a:pt x="0" y="1804000"/>
                </a:cubicBezTo>
                <a:lnTo>
                  <a:pt x="0" y="246550"/>
                </a:lnTo>
                <a:close/>
              </a:path>
            </a:pathLst>
          </a:custGeom>
          <a:solidFill>
            <a:srgbClr val="D25C5F"/>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25552" tIns="98882" rIns="125552" bIns="98882" numCol="1" spcCol="1270" anchor="ctr" anchorCtr="0">
            <a:noAutofit/>
          </a:bodyPr>
          <a:lstStyle/>
          <a:p>
            <a:pPr lvl="0" algn="ctr" defTabSz="622300">
              <a:lnSpc>
                <a:spcPct val="90000"/>
              </a:lnSpc>
              <a:spcBef>
                <a:spcPct val="0"/>
              </a:spcBef>
              <a:spcAft>
                <a:spcPct val="35000"/>
              </a:spcAft>
            </a:pPr>
            <a:r>
              <a:rPr kumimoji="1" lang="zh-CN" altLang="en-US" b="1" dirty="0" smtClean="0">
                <a:solidFill>
                  <a:schemeClr val="tx1"/>
                </a:solidFill>
                <a:latin typeface="Arial" pitchFamily="34" charset="0"/>
                <a:ea typeface="微软雅黑" pitchFamily="34" charset="-122"/>
                <a:cs typeface="Arial" pitchFamily="34" charset="0"/>
              </a:rPr>
              <a:t>告知禁用</a:t>
            </a:r>
            <a:r>
              <a:rPr kumimoji="1" lang="zh-CN" altLang="en-US" b="1" dirty="0">
                <a:solidFill>
                  <a:schemeClr val="tx1"/>
                </a:solidFill>
                <a:latin typeface="Arial" pitchFamily="34" charset="0"/>
                <a:ea typeface="微软雅黑" pitchFamily="34" charset="-122"/>
                <a:cs typeface="Arial" pitchFamily="34" charset="0"/>
              </a:rPr>
              <a:t>药</a:t>
            </a:r>
            <a:endParaRPr lang="zh-CN" altLang="en-US" kern="1200" dirty="0">
              <a:solidFill>
                <a:schemeClr val="tx1"/>
              </a:solidFill>
              <a:latin typeface="Arial" pitchFamily="34" charset="0"/>
              <a:ea typeface="微软雅黑" pitchFamily="34" charset="-122"/>
              <a:cs typeface="Arial" pitchFamily="34" charset="0"/>
            </a:endParaRPr>
          </a:p>
        </p:txBody>
      </p:sp>
      <p:sp>
        <p:nvSpPr>
          <p:cNvPr id="8" name="任意多边形 7"/>
          <p:cNvSpPr/>
          <p:nvPr/>
        </p:nvSpPr>
        <p:spPr>
          <a:xfrm>
            <a:off x="2915816" y="3212976"/>
            <a:ext cx="3032766" cy="1473644"/>
          </a:xfrm>
          <a:custGeom>
            <a:avLst/>
            <a:gdLst>
              <a:gd name="connsiteX0" fmla="*/ 0 w 1479272"/>
              <a:gd name="connsiteY0" fmla="*/ 246550 h 2050550"/>
              <a:gd name="connsiteX1" fmla="*/ 246550 w 1479272"/>
              <a:gd name="connsiteY1" fmla="*/ 0 h 2050550"/>
              <a:gd name="connsiteX2" fmla="*/ 1232722 w 1479272"/>
              <a:gd name="connsiteY2" fmla="*/ 0 h 2050550"/>
              <a:gd name="connsiteX3" fmla="*/ 1479272 w 1479272"/>
              <a:gd name="connsiteY3" fmla="*/ 246550 h 2050550"/>
              <a:gd name="connsiteX4" fmla="*/ 1479272 w 1479272"/>
              <a:gd name="connsiteY4" fmla="*/ 1804000 h 2050550"/>
              <a:gd name="connsiteX5" fmla="*/ 1232722 w 1479272"/>
              <a:gd name="connsiteY5" fmla="*/ 2050550 h 2050550"/>
              <a:gd name="connsiteX6" fmla="*/ 246550 w 1479272"/>
              <a:gd name="connsiteY6" fmla="*/ 2050550 h 2050550"/>
              <a:gd name="connsiteX7" fmla="*/ 0 w 1479272"/>
              <a:gd name="connsiteY7" fmla="*/ 1804000 h 2050550"/>
              <a:gd name="connsiteX8" fmla="*/ 0 w 1479272"/>
              <a:gd name="connsiteY8" fmla="*/ 246550 h 205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272" h="2050550">
                <a:moveTo>
                  <a:pt x="0" y="246550"/>
                </a:moveTo>
                <a:cubicBezTo>
                  <a:pt x="0" y="110384"/>
                  <a:pt x="110384" y="0"/>
                  <a:pt x="246550" y="0"/>
                </a:cubicBezTo>
                <a:lnTo>
                  <a:pt x="1232722" y="0"/>
                </a:lnTo>
                <a:cubicBezTo>
                  <a:pt x="1368888" y="0"/>
                  <a:pt x="1479272" y="110384"/>
                  <a:pt x="1479272" y="246550"/>
                </a:cubicBezTo>
                <a:lnTo>
                  <a:pt x="1479272" y="1804000"/>
                </a:lnTo>
                <a:cubicBezTo>
                  <a:pt x="1479272" y="1940166"/>
                  <a:pt x="1368888" y="2050550"/>
                  <a:pt x="1232722" y="2050550"/>
                </a:cubicBezTo>
                <a:lnTo>
                  <a:pt x="246550" y="2050550"/>
                </a:lnTo>
                <a:cubicBezTo>
                  <a:pt x="110384" y="2050550"/>
                  <a:pt x="0" y="1940166"/>
                  <a:pt x="0" y="1804000"/>
                </a:cubicBezTo>
                <a:lnTo>
                  <a:pt x="0" y="246550"/>
                </a:lnTo>
                <a:close/>
              </a:path>
            </a:pathLst>
          </a:custGeom>
          <a:solidFill>
            <a:srgbClr val="D25C5F"/>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25552" tIns="98882" rIns="125552" bIns="98882" numCol="1" spcCol="1270" anchor="ctr" anchorCtr="0">
            <a:noAutofit/>
          </a:bodyPr>
          <a:lstStyle/>
          <a:p>
            <a:pPr lvl="0" algn="ctr" defTabSz="622300">
              <a:lnSpc>
                <a:spcPct val="90000"/>
              </a:lnSpc>
              <a:spcBef>
                <a:spcPct val="0"/>
              </a:spcBef>
              <a:spcAft>
                <a:spcPct val="35000"/>
              </a:spcAft>
            </a:pPr>
            <a:r>
              <a:rPr kumimoji="1" lang="zh-CN" altLang="en-US" b="1" dirty="0">
                <a:solidFill>
                  <a:schemeClr val="tx1"/>
                </a:solidFill>
                <a:latin typeface="Arial" pitchFamily="34" charset="0"/>
                <a:ea typeface="微软雅黑" pitchFamily="34" charset="-122"/>
                <a:cs typeface="Arial" pitchFamily="34" charset="0"/>
              </a:rPr>
              <a:t>禁止受试者自行于医院、药店购买、服用禁用药物</a:t>
            </a:r>
            <a:endParaRPr lang="zh-CN" altLang="en-US" kern="1200" dirty="0">
              <a:solidFill>
                <a:schemeClr val="tx1"/>
              </a:solidFill>
              <a:latin typeface="Arial" pitchFamily="34" charset="0"/>
              <a:ea typeface="微软雅黑" pitchFamily="34" charset="-122"/>
              <a:cs typeface="Arial" pitchFamily="34" charset="0"/>
            </a:endParaRPr>
          </a:p>
        </p:txBody>
      </p:sp>
      <p:sp>
        <p:nvSpPr>
          <p:cNvPr id="10" name="任意多边形 9"/>
          <p:cNvSpPr/>
          <p:nvPr/>
        </p:nvSpPr>
        <p:spPr>
          <a:xfrm>
            <a:off x="6581134" y="3209293"/>
            <a:ext cx="1516441" cy="1473644"/>
          </a:xfrm>
          <a:custGeom>
            <a:avLst/>
            <a:gdLst>
              <a:gd name="connsiteX0" fmla="*/ 0 w 1479272"/>
              <a:gd name="connsiteY0" fmla="*/ 246550 h 2050550"/>
              <a:gd name="connsiteX1" fmla="*/ 246550 w 1479272"/>
              <a:gd name="connsiteY1" fmla="*/ 0 h 2050550"/>
              <a:gd name="connsiteX2" fmla="*/ 1232722 w 1479272"/>
              <a:gd name="connsiteY2" fmla="*/ 0 h 2050550"/>
              <a:gd name="connsiteX3" fmla="*/ 1479272 w 1479272"/>
              <a:gd name="connsiteY3" fmla="*/ 246550 h 2050550"/>
              <a:gd name="connsiteX4" fmla="*/ 1479272 w 1479272"/>
              <a:gd name="connsiteY4" fmla="*/ 1804000 h 2050550"/>
              <a:gd name="connsiteX5" fmla="*/ 1232722 w 1479272"/>
              <a:gd name="connsiteY5" fmla="*/ 2050550 h 2050550"/>
              <a:gd name="connsiteX6" fmla="*/ 246550 w 1479272"/>
              <a:gd name="connsiteY6" fmla="*/ 2050550 h 2050550"/>
              <a:gd name="connsiteX7" fmla="*/ 0 w 1479272"/>
              <a:gd name="connsiteY7" fmla="*/ 1804000 h 2050550"/>
              <a:gd name="connsiteX8" fmla="*/ 0 w 1479272"/>
              <a:gd name="connsiteY8" fmla="*/ 246550 h 205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272" h="2050550">
                <a:moveTo>
                  <a:pt x="0" y="246550"/>
                </a:moveTo>
                <a:cubicBezTo>
                  <a:pt x="0" y="110384"/>
                  <a:pt x="110384" y="0"/>
                  <a:pt x="246550" y="0"/>
                </a:cubicBezTo>
                <a:lnTo>
                  <a:pt x="1232722" y="0"/>
                </a:lnTo>
                <a:cubicBezTo>
                  <a:pt x="1368888" y="0"/>
                  <a:pt x="1479272" y="110384"/>
                  <a:pt x="1479272" y="246550"/>
                </a:cubicBezTo>
                <a:lnTo>
                  <a:pt x="1479272" y="1804000"/>
                </a:lnTo>
                <a:cubicBezTo>
                  <a:pt x="1479272" y="1940166"/>
                  <a:pt x="1368888" y="2050550"/>
                  <a:pt x="1232722" y="2050550"/>
                </a:cubicBezTo>
                <a:lnTo>
                  <a:pt x="246550" y="2050550"/>
                </a:lnTo>
                <a:cubicBezTo>
                  <a:pt x="110384" y="2050550"/>
                  <a:pt x="0" y="1940166"/>
                  <a:pt x="0" y="1804000"/>
                </a:cubicBezTo>
                <a:lnTo>
                  <a:pt x="0" y="246550"/>
                </a:lnTo>
                <a:close/>
              </a:path>
            </a:pathLst>
          </a:custGeom>
          <a:solidFill>
            <a:srgbClr val="D25C5F"/>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25552" tIns="98882" rIns="125552" bIns="98882" numCol="1" spcCol="1270" anchor="ctr" anchorCtr="0">
            <a:noAutofit/>
          </a:bodyPr>
          <a:lstStyle/>
          <a:p>
            <a:pPr lvl="0" algn="ctr" defTabSz="622300">
              <a:lnSpc>
                <a:spcPct val="90000"/>
              </a:lnSpc>
              <a:spcBef>
                <a:spcPct val="0"/>
              </a:spcBef>
              <a:spcAft>
                <a:spcPct val="35000"/>
              </a:spcAft>
            </a:pPr>
            <a:r>
              <a:rPr kumimoji="1" lang="zh-CN" altLang="en-US" b="1" dirty="0">
                <a:solidFill>
                  <a:schemeClr val="tx1"/>
                </a:solidFill>
                <a:latin typeface="Arial" pitchFamily="34" charset="0"/>
                <a:ea typeface="微软雅黑" pitchFamily="34" charset="-122"/>
                <a:cs typeface="Arial" pitchFamily="34" charset="0"/>
              </a:rPr>
              <a:t>禁止受试者代他人购买</a:t>
            </a:r>
            <a:endParaRPr lang="zh-CN" altLang="en-US" kern="1200" dirty="0">
              <a:solidFill>
                <a:schemeClr val="tx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2047506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8488" y="1766888"/>
            <a:ext cx="7632700" cy="4275338"/>
          </a:xfrm>
          <a:prstGeom prst="rect">
            <a:avLst/>
          </a:prstGeom>
        </p:spPr>
        <p:txBody>
          <a:bodyPr>
            <a:spAutoFit/>
          </a:bodyPr>
          <a:lstStyle/>
          <a:p>
            <a:pPr indent="304800" algn="just" eaLnBrk="1" hangingPunct="1">
              <a:lnSpc>
                <a:spcPct val="150000"/>
              </a:lnSpc>
              <a:spcAft>
                <a:spcPts val="600"/>
              </a:spcAft>
              <a:defRPr/>
            </a:pPr>
            <a:r>
              <a:rPr lang="zh-CN" altLang="zh-CN" b="1" kern="100" dirty="0">
                <a:solidFill>
                  <a:srgbClr val="000000"/>
                </a:solidFill>
                <a:latin typeface="微软雅黑" panose="020B0503020204020204" pitchFamily="34" charset="-122"/>
                <a:ea typeface="微软雅黑" panose="020B0503020204020204" pitchFamily="34" charset="-122"/>
              </a:rPr>
              <a:t>禁用的化学药物包括但不限于</a:t>
            </a:r>
            <a:r>
              <a:rPr lang="zh-CN" altLang="zh-CN" kern="100" dirty="0">
                <a:solidFill>
                  <a:srgbClr val="000000"/>
                </a:solidFill>
                <a:latin typeface="微软雅黑" panose="020B0503020204020204" pitchFamily="34" charset="-122"/>
                <a:ea typeface="微软雅黑" panose="020B0503020204020204" pitchFamily="34" charset="-122"/>
              </a:rPr>
              <a:t>：</a:t>
            </a:r>
            <a:endParaRPr lang="en-US" altLang="zh-CN" kern="100" dirty="0">
              <a:solidFill>
                <a:srgbClr val="000000"/>
              </a:solidFill>
              <a:latin typeface="微软雅黑" panose="020B0503020204020204" pitchFamily="34" charset="-122"/>
              <a:ea typeface="微软雅黑" panose="020B0503020204020204" pitchFamily="34" charset="-122"/>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雌激素</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受体拮抗剂，如他莫昔芬、托瑞米芬、雷洛昔芬等；</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雌激素类药物：如雌二醇、结合雌激素等；</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具雌激素样效应物质的制品：如大豆异黄酮、金雀异黄素类制品；</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芳香化酶抑制剂：如依西美坦、来曲唑、阿那曲唑；</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孕激素类药物，如黄体酮；</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睾丸酮衍生物类，如丹那唑；</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碘制剂及甲状腺素；</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促黄体激素释放激素类似物，如戈舍瑞林、曲普瑞林等；</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lnSpc>
                <a:spcPct val="150000"/>
              </a:lnSpc>
              <a:spcAft>
                <a:spcPts val="0"/>
              </a:spcAft>
              <a:buFont typeface="Times New Roman" panose="02020603050405020304" pitchFamily="18" charset="0"/>
              <a:buAutoNum type="arabicPeriod"/>
              <a:defRP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溴隐亭。</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30404" y="1106543"/>
            <a:ext cx="11412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合并用药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342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535212"/>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86509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4294967295"/>
          </p:nvPr>
        </p:nvSpPr>
        <p:spPr>
          <a:xfrm>
            <a:off x="546100" y="1849438"/>
            <a:ext cx="8242300" cy="3797300"/>
          </a:xfrm>
        </p:spPr>
        <p:txBody>
          <a:bodyPr>
            <a:normAutofit fontScale="92500" lnSpcReduction="10000"/>
          </a:bodyPr>
          <a:lstStyle/>
          <a:p>
            <a:pPr marL="0" indent="0">
              <a:lnSpc>
                <a:spcPct val="150000"/>
              </a:lnSpc>
              <a:buFont typeface="Wingdings 2" pitchFamily="18" charset="2"/>
              <a:buNone/>
            </a:pPr>
            <a:r>
              <a:rPr lang="zh-CN" altLang="zh-CN" sz="1800" b="1" dirty="0" smtClean="0">
                <a:latin typeface="微软雅黑" pitchFamily="34" charset="-122"/>
                <a:ea typeface="微软雅黑" pitchFamily="34" charset="-122"/>
              </a:rPr>
              <a:t>禁用的中成药及中药药味</a:t>
            </a:r>
            <a:endParaRPr lang="zh-CN" altLang="zh-CN" sz="1800" dirty="0" smtClean="0">
              <a:latin typeface="微软雅黑" pitchFamily="34" charset="-122"/>
              <a:ea typeface="微软雅黑" pitchFamily="34" charset="-122"/>
            </a:endParaRPr>
          </a:p>
          <a:p>
            <a:pPr marL="0" indent="0" algn="just">
              <a:lnSpc>
                <a:spcPct val="150000"/>
              </a:lnSpc>
              <a:buFont typeface="Wingdings 2" pitchFamily="18" charset="2"/>
              <a:buNone/>
            </a:pPr>
            <a:r>
              <a:rPr lang="en-US" altLang="zh-CN" sz="1800" dirty="0" smtClean="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以乳腺增生病为适应症的中成药，例如：祛瘀散结胶囊、乳安片、乳核内消胶囊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颗粒、乳核内消液、乳疾灵胶囊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颗粒、乳结康丸、乳结泰胶囊、乳康颗粒、乳康丸</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软胶囊、乳块消胶囊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颗粒</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片、乳宁胶囊、乳癖康胶囊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片、乳癖清胶囊、乳癖散结胶囊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片、乳癖舒胶囊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片、乳癖消片、乳泰胶囊、乳增宁胶囊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片、夏枯草膏</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颗粒</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口服液</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片、消乳散结胶囊、消癥丸、岩鹿乳康胶囊</a:t>
            </a:r>
            <a:r>
              <a:rPr lang="en-US" altLang="zh-CN"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片。</a:t>
            </a:r>
          </a:p>
          <a:p>
            <a:pPr marL="0" indent="0" algn="just">
              <a:lnSpc>
                <a:spcPct val="150000"/>
              </a:lnSpc>
              <a:buFont typeface="Wingdings 2" pitchFamily="18" charset="2"/>
              <a:buNone/>
            </a:pPr>
            <a:r>
              <a:rPr lang="en-US" altLang="zh-CN" sz="1800" dirty="0" smtClean="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适应症为乳腺增生病，并以下述药味为君药或臣药的中药汤剂：陈皮、青皮、枳实、木香、香附、橘叶、川芎、延胡索、土贝母、夏枯草、郁金、姜黄、丹参、红花、月季花。</a:t>
            </a:r>
          </a:p>
        </p:txBody>
      </p:sp>
      <p:sp>
        <p:nvSpPr>
          <p:cNvPr id="4" name="矩形 3"/>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药物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圆角 42">
            <a:extLst>
              <a:ext uri="{FF2B5EF4-FFF2-40B4-BE49-F238E27FC236}">
                <a16:creationId xmlns:a16="http://schemas.microsoft.com/office/drawing/2014/main" id="{AF6BFF4E-205F-45B5-AD4B-AED3DAFE509F}"/>
              </a:ext>
            </a:extLst>
          </p:cNvPr>
          <p:cNvSpPr/>
          <p:nvPr/>
        </p:nvSpPr>
        <p:spPr>
          <a:xfrm>
            <a:off x="1030404" y="1106543"/>
            <a:ext cx="1141295"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合并用药</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781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522512"/>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12674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6"/>
          <p:cNvSpPr txBox="1"/>
          <p:nvPr/>
        </p:nvSpPr>
        <p:spPr>
          <a:xfrm>
            <a:off x="217239" y="3616005"/>
            <a:ext cx="1573461" cy="3011081"/>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spcBef>
                <a:spcPts val="200"/>
              </a:spcBef>
              <a:spcAft>
                <a:spcPts val="0"/>
              </a:spcAft>
              <a:buClrTx/>
              <a:buSzTx/>
              <a:buFontTx/>
              <a:buNone/>
              <a:tabLst/>
              <a:defRPr/>
            </a:pP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V1</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（筛选期）</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pPr lvl="0" algn="l">
              <a:lnSpc>
                <a:spcPct val="100000"/>
              </a:lnSpc>
              <a:spcBef>
                <a:spcPts val="200"/>
              </a:spcBef>
              <a:defRPr/>
            </a:pP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就诊</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至</a:t>
            </a: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2</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次月经</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结束</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pPr lvl="0" algn="l">
              <a:lnSpc>
                <a:spcPct val="100000"/>
              </a:lnSpc>
              <a:spcBef>
                <a:spcPts val="200"/>
              </a:spcBef>
              <a:defRPr/>
            </a:pPr>
            <a:r>
              <a:rPr kumimoji="0" lang="zh-CN" altLang="en-US"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知情同意</a:t>
            </a: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kumimoji="0" lang="zh-CN" altLang="en-US"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明确诊断</a:t>
            </a: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kumimoji="0" lang="zh-CN" altLang="en-US"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收集人口学资料、</a:t>
            </a: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kumimoji="0" lang="zh-CN" altLang="en-US"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疾病情况等</a:t>
            </a: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kumimoji="0" lang="zh-CN" altLang="en-US"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安全性检查</a:t>
            </a: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lang="zh-CN" altLang="en-US" sz="1200" kern="0" dirty="0" smtClean="0">
                <a:solidFill>
                  <a:srgbClr val="C00000"/>
                </a:solidFill>
                <a:latin typeface="微软雅黑" panose="020B0503020204020204" pitchFamily="34" charset="-122"/>
                <a:ea typeface="微软雅黑" panose="020B0503020204020204" pitchFamily="34" charset="-122"/>
              </a:rPr>
              <a:t>既往疼痛回顾</a:t>
            </a:r>
            <a:endParaRPr lang="en-US" altLang="zh-CN" sz="1200" kern="0" dirty="0" smtClean="0">
              <a:solidFill>
                <a:srgbClr val="C00000"/>
              </a:solidFill>
              <a:latin typeface="微软雅黑" panose="020B0503020204020204" pitchFamily="34" charset="-122"/>
              <a:ea typeface="微软雅黑" panose="020B0503020204020204" pitchFamily="34" charset="-122"/>
            </a:endParaRPr>
          </a:p>
          <a:p>
            <a:pPr lvl="0" algn="l">
              <a:lnSpc>
                <a:spcPct val="100000"/>
              </a:lnSpc>
              <a:spcBef>
                <a:spcPts val="200"/>
              </a:spcBef>
              <a:defRPr/>
            </a:pPr>
            <a:r>
              <a:rPr lang="zh-CN" altLang="en-US" sz="1200" kern="0" dirty="0" smtClean="0">
                <a:solidFill>
                  <a:srgbClr val="C00000"/>
                </a:solidFill>
                <a:latin typeface="微软雅黑" panose="020B0503020204020204" pitchFamily="34" charset="-122"/>
                <a:ea typeface="微软雅黑" panose="020B0503020204020204" pitchFamily="34" charset="-122"/>
              </a:rPr>
              <a:t>月经情况</a:t>
            </a:r>
            <a:endParaRPr lang="en-US" altLang="zh-CN" sz="1200" kern="0" noProof="0" dirty="0" smtClean="0">
              <a:solidFill>
                <a:srgbClr val="C00000"/>
              </a:solidFill>
              <a:latin typeface="微软雅黑" panose="020B0503020204020204" pitchFamily="34" charset="-122"/>
              <a:ea typeface="微软雅黑" panose="020B0503020204020204" pitchFamily="34" charset="-122"/>
            </a:endParaRPr>
          </a:p>
          <a:p>
            <a:pPr lvl="0" algn="l">
              <a:lnSpc>
                <a:spcPct val="100000"/>
              </a:lnSpc>
              <a:spcBef>
                <a:spcPts val="200"/>
              </a:spcBef>
              <a:defRPr/>
            </a:pPr>
            <a:r>
              <a:rPr lang="zh-CN" altLang="en-US" sz="1200" kern="0" noProof="0" dirty="0" smtClean="0">
                <a:solidFill>
                  <a:srgbClr val="C00000"/>
                </a:solidFill>
                <a:latin typeface="微软雅黑" panose="020B0503020204020204" pitchFamily="34" charset="-122"/>
                <a:ea typeface="微软雅黑" panose="020B0503020204020204" pitchFamily="34" charset="-122"/>
              </a:rPr>
              <a:t>乳腺检查</a:t>
            </a:r>
            <a:endParaRPr lang="en-US" altLang="zh-CN" sz="1200" kern="0" noProof="0" dirty="0" smtClean="0">
              <a:solidFill>
                <a:srgbClr val="C00000"/>
              </a:solidFill>
              <a:latin typeface="微软雅黑" panose="020B0503020204020204" pitchFamily="34" charset="-122"/>
              <a:ea typeface="微软雅黑" panose="020B0503020204020204" pitchFamily="34" charset="-122"/>
            </a:endParaRPr>
          </a:p>
          <a:p>
            <a:pPr algn="l">
              <a:lnSpc>
                <a:spcPct val="100000"/>
              </a:lnSpc>
              <a:spcBef>
                <a:spcPts val="200"/>
              </a:spcBef>
              <a:defRPr/>
            </a:pPr>
            <a:r>
              <a:rPr lang="zh-CN" altLang="en-US" sz="1200" kern="0" dirty="0">
                <a:solidFill>
                  <a:srgbClr val="C00000"/>
                </a:solidFill>
                <a:latin typeface="微软雅黑" panose="020B0503020204020204" pitchFamily="34" charset="-122"/>
                <a:ea typeface="微软雅黑" panose="020B0503020204020204" pitchFamily="34" charset="-122"/>
              </a:rPr>
              <a:t>乳腺</a:t>
            </a:r>
            <a:r>
              <a:rPr lang="en-US" altLang="zh-CN" sz="1200" kern="0" dirty="0">
                <a:solidFill>
                  <a:srgbClr val="C00000"/>
                </a:solidFill>
                <a:latin typeface="微软雅黑" panose="020B0503020204020204" pitchFamily="34" charset="-122"/>
                <a:ea typeface="微软雅黑" panose="020B0503020204020204" pitchFamily="34" charset="-122"/>
              </a:rPr>
              <a:t>B</a:t>
            </a:r>
            <a:r>
              <a:rPr lang="zh-CN" altLang="en-US" sz="1200" kern="0" dirty="0" smtClean="0">
                <a:solidFill>
                  <a:srgbClr val="C00000"/>
                </a:solidFill>
                <a:latin typeface="微软雅黑" panose="020B0503020204020204" pitchFamily="34" charset="-122"/>
                <a:ea typeface="微软雅黑" panose="020B0503020204020204" pitchFamily="34" charset="-122"/>
              </a:rPr>
              <a:t>超</a:t>
            </a:r>
            <a:endParaRPr lang="en-US" altLang="zh-CN" sz="1200" kern="0" noProof="0" dirty="0" smtClean="0">
              <a:solidFill>
                <a:srgbClr val="C00000"/>
              </a:solidFill>
              <a:latin typeface="微软雅黑" panose="020B0503020204020204" pitchFamily="34" charset="-122"/>
              <a:ea typeface="微软雅黑" panose="020B0503020204020204" pitchFamily="34" charset="-122"/>
            </a:endParaRPr>
          </a:p>
          <a:p>
            <a:pPr lvl="0" algn="l">
              <a:lnSpc>
                <a:spcPct val="100000"/>
              </a:lnSpc>
              <a:spcBef>
                <a:spcPts val="200"/>
              </a:spcBef>
              <a:defRPr/>
            </a:pPr>
            <a:r>
              <a:rPr kumimoji="0" lang="zh-CN" altLang="en-US" sz="1200" b="0" i="0" u="none" strike="noStrike" kern="0" cap="none" spc="0" normalizeH="0" baseline="0" dirty="0" smtClean="0">
                <a:ln>
                  <a:noFill/>
                </a:ln>
                <a:solidFill>
                  <a:srgbClr val="C00000"/>
                </a:solidFill>
                <a:effectLst/>
                <a:uLnTx/>
                <a:uFillTx/>
                <a:latin typeface="微软雅黑" panose="020B0503020204020204" pitchFamily="34" charset="-122"/>
                <a:ea typeface="微软雅黑" panose="020B0503020204020204" pitchFamily="34" charset="-122"/>
              </a:rPr>
              <a:t>乳腺钼靶</a:t>
            </a:r>
            <a:endParaRPr kumimoji="0" lang="en-US" altLang="zh-CN" sz="1200" b="0" i="0" u="none" strike="noStrike" kern="0" cap="none" spc="0" normalizeH="0" baseline="0" dirty="0" smtClean="0">
              <a:ln>
                <a:noFill/>
              </a:ln>
              <a:solidFill>
                <a:srgbClr val="C00000"/>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r>
              <a:rPr lang="zh-CN" altLang="en-US" sz="1200" kern="0" dirty="0" smtClean="0">
                <a:solidFill>
                  <a:srgbClr val="C00000"/>
                </a:solidFill>
                <a:latin typeface="微软雅黑" panose="020B0503020204020204" pitchFamily="34" charset="-122"/>
                <a:ea typeface="微软雅黑" panose="020B0503020204020204" pitchFamily="34" charset="-122"/>
              </a:rPr>
              <a:t>核对入排</a:t>
            </a:r>
            <a:endParaRPr kumimoji="0" lang="en-US" altLang="zh-CN" sz="1200" b="0" i="0" u="none" strike="noStrike" kern="0" cap="none" spc="0" normalizeH="0" baseline="0" dirty="0" smtClean="0">
              <a:ln>
                <a:noFill/>
              </a:ln>
              <a:solidFill>
                <a:srgbClr val="C00000"/>
              </a:solidFill>
              <a:effectLst/>
              <a:uLnTx/>
              <a:uFillTx/>
              <a:latin typeface="微软雅黑" panose="020B0503020204020204" pitchFamily="34" charset="-122"/>
              <a:ea typeface="微软雅黑" panose="020B0503020204020204" pitchFamily="34" charset="-122"/>
            </a:endParaRPr>
          </a:p>
          <a:p>
            <a:pPr lvl="0" algn="l">
              <a:lnSpc>
                <a:spcPct val="100000"/>
              </a:lnSpc>
              <a:spcBef>
                <a:spcPts val="200"/>
              </a:spcBef>
              <a:defRPr/>
            </a:pPr>
            <a:endParaRPr kumimoji="0" lang="en-US" altLang="zh-CN" sz="12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0" name="文本框 56"/>
          <p:cNvSpPr txBox="1"/>
          <p:nvPr/>
        </p:nvSpPr>
        <p:spPr>
          <a:xfrm>
            <a:off x="3343817" y="3665650"/>
            <a:ext cx="2097344" cy="1718932"/>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spcBef>
                <a:spcPts val="300"/>
              </a:spcBef>
              <a:spcAft>
                <a:spcPts val="0"/>
              </a:spcAft>
              <a:buClrTx/>
              <a:buSzTx/>
              <a:buFontTx/>
              <a:buNone/>
              <a:tabLst/>
              <a:defRPr/>
            </a:pPr>
            <a:r>
              <a:rPr lang="zh-CN" altLang="en-US" sz="1200" b="1" dirty="0">
                <a:solidFill>
                  <a:schemeClr val="tx1"/>
                </a:solidFill>
                <a:latin typeface="微软雅黑" panose="020B0503020204020204" pitchFamily="34" charset="-122"/>
                <a:ea typeface="微软雅黑" panose="020B0503020204020204" pitchFamily="34" charset="-122"/>
              </a:rPr>
              <a:t>访</a:t>
            </a:r>
            <a:r>
              <a:rPr lang="zh-CN" altLang="en-US" sz="1200" b="1" dirty="0" smtClean="0">
                <a:solidFill>
                  <a:schemeClr val="tx1"/>
                </a:solidFill>
                <a:latin typeface="微软雅黑" panose="020B0503020204020204" pitchFamily="34" charset="-122"/>
                <a:ea typeface="微软雅黑" panose="020B0503020204020204" pitchFamily="34" charset="-122"/>
              </a:rPr>
              <a:t>视</a:t>
            </a:r>
            <a:r>
              <a:rPr lang="en-US" altLang="zh-CN" sz="1200" b="1" dirty="0" smtClean="0">
                <a:solidFill>
                  <a:schemeClr val="tx1"/>
                </a:solidFill>
                <a:latin typeface="微软雅黑" panose="020B0503020204020204" pitchFamily="34" charset="-122"/>
                <a:ea typeface="微软雅黑" panose="020B0503020204020204" pitchFamily="34" charset="-122"/>
              </a:rPr>
              <a:t>3</a:t>
            </a:r>
            <a:r>
              <a:rPr lang="zh-CN" altLang="en-US" sz="1200" b="1" dirty="0" smtClean="0">
                <a:solidFill>
                  <a:schemeClr val="tx1"/>
                </a:solidFill>
                <a:latin typeface="微软雅黑" panose="020B0503020204020204" pitchFamily="34" charset="-122"/>
                <a:ea typeface="微软雅黑" panose="020B0503020204020204" pitchFamily="34" charset="-122"/>
              </a:rPr>
              <a:t>（治疗期）</a:t>
            </a:r>
            <a:endParaRPr lang="en-US" altLang="zh-CN" sz="1200" b="1" dirty="0" smtClean="0">
              <a:solidFill>
                <a:schemeClr val="tx1"/>
              </a:solidFill>
              <a:latin typeface="微软雅黑" panose="020B0503020204020204" pitchFamily="34" charset="-122"/>
              <a:ea typeface="微软雅黑" panose="020B0503020204020204" pitchFamily="34" charset="-122"/>
            </a:endParaRPr>
          </a:p>
          <a:p>
            <a:pPr lvl="0" algn="l">
              <a:lnSpc>
                <a:spcPct val="100000"/>
              </a:lnSpc>
              <a:spcBef>
                <a:spcPts val="300"/>
              </a:spcBef>
              <a:defRPr/>
            </a:pPr>
            <a:r>
              <a:rPr lang="zh-CN" altLang="en-US" sz="1200" b="1" dirty="0">
                <a:solidFill>
                  <a:schemeClr val="tx1"/>
                </a:solidFill>
                <a:latin typeface="微软雅黑" pitchFamily="34" charset="-122"/>
                <a:ea typeface="微软雅黑" pitchFamily="34" charset="-122"/>
                <a:cs typeface="Times New Roman" panose="02020603050405020304" pitchFamily="18" charset="0"/>
              </a:rPr>
              <a:t>第</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1</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次月经结束后</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3±2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天</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r>
              <a:rPr lang="zh-CN" altLang="en-US" sz="1200" dirty="0" smtClean="0">
                <a:solidFill>
                  <a:schemeClr val="tx1"/>
                </a:solidFill>
                <a:latin typeface="微软雅黑" pitchFamily="34" charset="-122"/>
                <a:ea typeface="微软雅黑" pitchFamily="34" charset="-122"/>
              </a:rPr>
              <a:t>月经</a:t>
            </a:r>
            <a:r>
              <a:rPr lang="zh-CN" altLang="en-US" sz="1200" dirty="0">
                <a:solidFill>
                  <a:schemeClr val="tx1"/>
                </a:solidFill>
                <a:latin typeface="微软雅黑" pitchFamily="34" charset="-122"/>
                <a:ea typeface="微软雅黑" pitchFamily="34" charset="-122"/>
              </a:rPr>
              <a:t>情况</a:t>
            </a:r>
            <a:endParaRPr lang="en-US" altLang="zh-CN" sz="1200" dirty="0">
              <a:solidFill>
                <a:schemeClr val="tx1"/>
              </a:solidFill>
              <a:latin typeface="微软雅黑" pitchFamily="34" charset="-122"/>
              <a:ea typeface="微软雅黑" pitchFamily="34" charset="-122"/>
            </a:endParaRPr>
          </a:p>
          <a:p>
            <a:r>
              <a:rPr lang="zh-CN" altLang="en-US" sz="1200" dirty="0">
                <a:solidFill>
                  <a:schemeClr val="tx1"/>
                </a:solidFill>
                <a:latin typeface="微软雅黑" pitchFamily="34" charset="-122"/>
                <a:ea typeface="微软雅黑" pitchFamily="34" charset="-122"/>
              </a:rPr>
              <a:t>乳腺疼痛</a:t>
            </a:r>
            <a:r>
              <a:rPr lang="en-US" altLang="zh-CN" sz="1200" dirty="0">
                <a:solidFill>
                  <a:schemeClr val="tx1"/>
                </a:solidFill>
                <a:latin typeface="微软雅黑" pitchFamily="34" charset="-122"/>
                <a:ea typeface="微软雅黑" pitchFamily="34" charset="-122"/>
              </a:rPr>
              <a:t>NRS</a:t>
            </a:r>
          </a:p>
          <a:p>
            <a:r>
              <a:rPr lang="zh-CN" altLang="en-US" sz="1200" kern="0" dirty="0">
                <a:solidFill>
                  <a:schemeClr val="tx1"/>
                </a:solidFill>
                <a:latin typeface="微软雅黑" panose="020B0503020204020204" pitchFamily="34" charset="-122"/>
                <a:ea typeface="微软雅黑" panose="020B0503020204020204" pitchFamily="34" charset="-122"/>
              </a:rPr>
              <a:t>乳腺检查</a:t>
            </a:r>
            <a:endParaRPr lang="en-US" altLang="zh-CN" sz="1200" kern="0" dirty="0">
              <a:solidFill>
                <a:schemeClr val="tx1"/>
              </a:solidFill>
              <a:latin typeface="微软雅黑" panose="020B0503020204020204" pitchFamily="34" charset="-122"/>
              <a:ea typeface="微软雅黑" panose="020B0503020204020204" pitchFamily="34" charset="-122"/>
            </a:endParaRPr>
          </a:p>
          <a:p>
            <a:pPr lvl="0"/>
            <a:r>
              <a:rPr lang="zh-CN" altLang="en-US" sz="1200" kern="0" dirty="0">
                <a:solidFill>
                  <a:schemeClr val="tx1"/>
                </a:solidFill>
                <a:latin typeface="微软雅黑" panose="020B0503020204020204" pitchFamily="34" charset="-122"/>
                <a:ea typeface="微软雅黑" panose="020B0503020204020204" pitchFamily="34" charset="-122"/>
              </a:rPr>
              <a:t>中医证候</a:t>
            </a:r>
            <a:endParaRPr lang="en-US" altLang="zh-CN" sz="1200" kern="0" dirty="0">
              <a:solidFill>
                <a:schemeClr val="tx1"/>
              </a:solidFill>
              <a:latin typeface="微软雅黑" panose="020B0503020204020204" pitchFamily="34" charset="-122"/>
              <a:ea typeface="微软雅黑" panose="020B0503020204020204" pitchFamily="34" charset="-122"/>
            </a:endParaRPr>
          </a:p>
          <a:p>
            <a:pPr lvl="0"/>
            <a:r>
              <a:rPr lang="zh-CN" altLang="en-US" sz="1200" kern="0" dirty="0" smtClean="0">
                <a:solidFill>
                  <a:schemeClr val="tx1"/>
                </a:solidFill>
                <a:latin typeface="微软雅黑" panose="020B0503020204020204" pitchFamily="34" charset="-122"/>
                <a:ea typeface="微软雅黑" panose="020B0503020204020204" pitchFamily="34" charset="-122"/>
              </a:rPr>
              <a:t>安全性检查</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r>
              <a:rPr lang="zh-CN" altLang="en-US" sz="1200" kern="0" dirty="0">
                <a:solidFill>
                  <a:schemeClr val="tx1"/>
                </a:solidFill>
                <a:latin typeface="微软雅黑" panose="020B0503020204020204" pitchFamily="34" charset="-122"/>
                <a:ea typeface="微软雅黑" panose="020B0503020204020204" pitchFamily="34" charset="-122"/>
              </a:rPr>
              <a:t>发放药物及日记</a:t>
            </a:r>
            <a:r>
              <a:rPr lang="zh-CN" altLang="en-US" sz="1200" kern="0" dirty="0" smtClean="0">
                <a:solidFill>
                  <a:schemeClr val="tx1"/>
                </a:solidFill>
                <a:latin typeface="微软雅黑" panose="020B0503020204020204" pitchFamily="34" charset="-122"/>
                <a:ea typeface="微软雅黑" panose="020B0503020204020204" pitchFamily="34" charset="-122"/>
              </a:rPr>
              <a:t>卡</a:t>
            </a:r>
            <a:endParaRPr lang="en-US" altLang="zh-CN" sz="1200" kern="0" dirty="0">
              <a:solidFill>
                <a:schemeClr val="tx1"/>
              </a:solidFill>
              <a:latin typeface="微软雅黑" panose="020B0503020204020204" pitchFamily="34" charset="-122"/>
              <a:ea typeface="微软雅黑" panose="020B0503020204020204" pitchFamily="34" charset="-122"/>
            </a:endParaRPr>
          </a:p>
        </p:txBody>
      </p:sp>
      <p:sp>
        <p:nvSpPr>
          <p:cNvPr id="14" name="文本框 56"/>
          <p:cNvSpPr txBox="1"/>
          <p:nvPr/>
        </p:nvSpPr>
        <p:spPr>
          <a:xfrm>
            <a:off x="1929352" y="789977"/>
            <a:ext cx="2174875" cy="2012859"/>
          </a:xfrm>
          <a:prstGeom prst="rect">
            <a:avLst/>
          </a:prstGeom>
          <a:noFill/>
        </p:spPr>
        <p:txBody>
          <a:bodyPr>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buClrTx/>
              <a:buSzTx/>
              <a:buFontTx/>
              <a:buNone/>
              <a:tabLst/>
              <a:defRPr/>
            </a:pPr>
            <a:r>
              <a:rPr lang="zh-CN" altLang="en-US" sz="1200" b="1" dirty="0">
                <a:solidFill>
                  <a:schemeClr val="tx1"/>
                </a:solidFill>
                <a:latin typeface="微软雅黑" pitchFamily="34" charset="-122"/>
                <a:ea typeface="微软雅黑" pitchFamily="34" charset="-122"/>
                <a:cs typeface="Times New Roman" panose="02020603050405020304" pitchFamily="18" charset="0"/>
              </a:rPr>
              <a:t>访视</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（导入期末）</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pPr lvl="0" algn="l">
              <a:lnSpc>
                <a:spcPct val="100000"/>
              </a:lnSpc>
              <a:defRPr/>
            </a:pP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1</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次月经</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结束</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3±2</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天</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pPr marL="0" marR="0" lvl="0" indent="0" algn="l" defTabSz="914400" eaLnBrk="1" fontAlgn="auto" latinLnBrk="0" hangingPunct="1">
              <a:lnSpc>
                <a:spcPct val="100000"/>
              </a:lnSpc>
              <a:buClrTx/>
              <a:buSzTx/>
              <a:buFontTx/>
              <a:buNone/>
              <a:tabLst/>
              <a:defRPr/>
            </a:pPr>
            <a:r>
              <a:rPr lang="zh-CN" altLang="en-US" sz="1200" kern="0" dirty="0" smtClean="0">
                <a:solidFill>
                  <a:srgbClr val="C00000"/>
                </a:solidFill>
                <a:latin typeface="微软雅黑" panose="020B0503020204020204" pitchFamily="34" charset="-122"/>
                <a:ea typeface="微软雅黑" panose="020B0503020204020204" pitchFamily="34" charset="-122"/>
              </a:rPr>
              <a:t>月经情况</a:t>
            </a:r>
            <a:endParaRPr lang="en-US" altLang="zh-CN" sz="1200" kern="0" dirty="0" smtClean="0">
              <a:solidFill>
                <a:srgbClr val="C00000"/>
              </a:solidFill>
              <a:latin typeface="微软雅黑" panose="020B0503020204020204" pitchFamily="34" charset="-122"/>
              <a:ea typeface="微软雅黑" panose="020B0503020204020204" pitchFamily="34" charset="-122"/>
            </a:endParaRPr>
          </a:p>
          <a:p>
            <a:r>
              <a:rPr lang="zh-CN" altLang="en-US" sz="1200" dirty="0">
                <a:solidFill>
                  <a:srgbClr val="C00000"/>
                </a:solidFill>
                <a:latin typeface="微软雅黑" pitchFamily="34" charset="-122"/>
                <a:ea typeface="微软雅黑" pitchFamily="34" charset="-122"/>
              </a:rPr>
              <a:t>乳腺疼痛</a:t>
            </a:r>
            <a:r>
              <a:rPr lang="en-US" altLang="zh-CN" sz="1200" dirty="0">
                <a:solidFill>
                  <a:srgbClr val="C00000"/>
                </a:solidFill>
                <a:latin typeface="微软雅黑" pitchFamily="34" charset="-122"/>
                <a:ea typeface="微软雅黑" pitchFamily="34" charset="-122"/>
              </a:rPr>
              <a:t>NRS</a:t>
            </a:r>
          </a:p>
          <a:p>
            <a:r>
              <a:rPr lang="zh-CN" altLang="en-US" sz="1200" kern="0" dirty="0">
                <a:solidFill>
                  <a:srgbClr val="C00000"/>
                </a:solidFill>
                <a:latin typeface="微软雅黑" panose="020B0503020204020204" pitchFamily="34" charset="-122"/>
                <a:ea typeface="微软雅黑" panose="020B0503020204020204" pitchFamily="34" charset="-122"/>
              </a:rPr>
              <a:t>乳腺</a:t>
            </a:r>
            <a:r>
              <a:rPr lang="zh-CN" altLang="en-US" sz="1200" kern="0" dirty="0" smtClean="0">
                <a:solidFill>
                  <a:srgbClr val="C00000"/>
                </a:solidFill>
                <a:latin typeface="微软雅黑" panose="020B0503020204020204" pitchFamily="34" charset="-122"/>
                <a:ea typeface="微软雅黑" panose="020B0503020204020204" pitchFamily="34" charset="-122"/>
              </a:rPr>
              <a:t>检查</a:t>
            </a:r>
            <a:endParaRPr lang="en-US" altLang="zh-CN" sz="1200" kern="0" dirty="0" smtClean="0">
              <a:solidFill>
                <a:srgbClr val="C00000"/>
              </a:solidFill>
              <a:latin typeface="微软雅黑" panose="020B0503020204020204" pitchFamily="34" charset="-122"/>
              <a:ea typeface="微软雅黑" panose="020B0503020204020204" pitchFamily="34" charset="-122"/>
            </a:endParaRPr>
          </a:p>
          <a:p>
            <a:r>
              <a:rPr lang="zh-CN" altLang="en-US" sz="1200" kern="0" dirty="0" smtClean="0">
                <a:solidFill>
                  <a:srgbClr val="C00000"/>
                </a:solidFill>
                <a:latin typeface="微软雅黑" panose="020B0503020204020204" pitchFamily="34" charset="-122"/>
                <a:ea typeface="微软雅黑" panose="020B0503020204020204" pitchFamily="34" charset="-122"/>
              </a:rPr>
              <a:t>乳腺</a:t>
            </a:r>
            <a:r>
              <a:rPr lang="en-US" altLang="zh-CN" sz="1200" kern="0" dirty="0" smtClean="0">
                <a:solidFill>
                  <a:srgbClr val="C00000"/>
                </a:solidFill>
                <a:latin typeface="微软雅黑" panose="020B0503020204020204" pitchFamily="34" charset="-122"/>
                <a:ea typeface="微软雅黑" panose="020B0503020204020204" pitchFamily="34" charset="-122"/>
              </a:rPr>
              <a:t>B</a:t>
            </a:r>
            <a:r>
              <a:rPr lang="zh-CN" altLang="en-US" sz="1200" kern="0" dirty="0" smtClean="0">
                <a:solidFill>
                  <a:srgbClr val="C00000"/>
                </a:solidFill>
                <a:latin typeface="微软雅黑" panose="020B0503020204020204" pitchFamily="34" charset="-122"/>
                <a:ea typeface="微软雅黑" panose="020B0503020204020204" pitchFamily="34" charset="-122"/>
              </a:rPr>
              <a:t>超</a:t>
            </a:r>
            <a:endParaRPr lang="en-US" altLang="zh-CN" sz="1200" kern="0" dirty="0">
              <a:solidFill>
                <a:srgbClr val="C00000"/>
              </a:solidFill>
              <a:latin typeface="微软雅黑" panose="020B0503020204020204" pitchFamily="34" charset="-122"/>
              <a:ea typeface="微软雅黑" panose="020B0503020204020204" pitchFamily="34" charset="-122"/>
            </a:endParaRPr>
          </a:p>
          <a:p>
            <a:pPr lvl="0"/>
            <a:r>
              <a:rPr lang="zh-CN" altLang="en-US" sz="1200" kern="0" dirty="0">
                <a:solidFill>
                  <a:srgbClr val="C00000"/>
                </a:solidFill>
                <a:latin typeface="微软雅黑" panose="020B0503020204020204" pitchFamily="34" charset="-122"/>
                <a:ea typeface="微软雅黑" panose="020B0503020204020204" pitchFamily="34" charset="-122"/>
              </a:rPr>
              <a:t>中医证</a:t>
            </a:r>
            <a:r>
              <a:rPr lang="zh-CN" altLang="en-US" sz="1200" kern="0" dirty="0" smtClean="0">
                <a:solidFill>
                  <a:srgbClr val="C00000"/>
                </a:solidFill>
                <a:latin typeface="微软雅黑" panose="020B0503020204020204" pitchFamily="34" charset="-122"/>
                <a:ea typeface="微软雅黑" panose="020B0503020204020204" pitchFamily="34" charset="-122"/>
              </a:rPr>
              <a:t>候</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buClrTx/>
              <a:buSzTx/>
              <a:buFontTx/>
              <a:buNone/>
              <a:tabLst/>
              <a:defRPr/>
            </a:pPr>
            <a:r>
              <a:rPr lang="zh-CN" altLang="en-US" sz="1200" kern="0" dirty="0" smtClean="0">
                <a:solidFill>
                  <a:schemeClr val="tx1"/>
                </a:solidFill>
                <a:latin typeface="微软雅黑" panose="020B0503020204020204" pitchFamily="34" charset="-122"/>
                <a:ea typeface="微软雅黑" panose="020B0503020204020204" pitchFamily="34" charset="-122"/>
              </a:rPr>
              <a:t>安全性检查</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pPr algn="l">
              <a:lnSpc>
                <a:spcPct val="100000"/>
              </a:lnSpc>
              <a:defRPr/>
            </a:pPr>
            <a:r>
              <a:rPr lang="zh-CN" altLang="en-US" sz="1200" kern="0" dirty="0">
                <a:solidFill>
                  <a:schemeClr val="tx1"/>
                </a:solidFill>
                <a:latin typeface="微软雅黑" panose="020B0503020204020204" pitchFamily="34" charset="-122"/>
                <a:ea typeface="微软雅黑" panose="020B0503020204020204" pitchFamily="34" charset="-122"/>
              </a:rPr>
              <a:t>复核入</a:t>
            </a:r>
            <a:r>
              <a:rPr lang="en-US" altLang="zh-CN" sz="1200" kern="0" dirty="0">
                <a:solidFill>
                  <a:schemeClr val="tx1"/>
                </a:solidFill>
                <a:latin typeface="微软雅黑" panose="020B0503020204020204" pitchFamily="34" charset="-122"/>
                <a:ea typeface="微软雅黑" panose="020B0503020204020204" pitchFamily="34" charset="-122"/>
              </a:rPr>
              <a:t>/</a:t>
            </a:r>
            <a:r>
              <a:rPr lang="zh-CN" altLang="en-US" sz="1200" kern="0" dirty="0">
                <a:solidFill>
                  <a:schemeClr val="tx1"/>
                </a:solidFill>
                <a:latin typeface="微软雅黑" panose="020B0503020204020204" pitchFamily="34" charset="-122"/>
                <a:ea typeface="微软雅黑" panose="020B0503020204020204" pitchFamily="34" charset="-122"/>
              </a:rPr>
              <a:t>排标准、随机入</a:t>
            </a:r>
            <a:r>
              <a:rPr lang="zh-CN" altLang="en-US" sz="1200" kern="0" dirty="0" smtClean="0">
                <a:solidFill>
                  <a:schemeClr val="tx1"/>
                </a:solidFill>
                <a:latin typeface="微软雅黑" panose="020B0503020204020204" pitchFamily="34" charset="-122"/>
                <a:ea typeface="微软雅黑" panose="020B0503020204020204" pitchFamily="34" charset="-122"/>
              </a:rPr>
              <a:t>组</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buClrTx/>
              <a:buSzTx/>
              <a:buFontTx/>
              <a:buNone/>
              <a:tabLst/>
              <a:defRPr/>
            </a:pPr>
            <a:r>
              <a:rPr lang="zh-CN" altLang="en-US" sz="1200" kern="0" dirty="0" smtClean="0">
                <a:solidFill>
                  <a:schemeClr val="tx1"/>
                </a:solidFill>
                <a:latin typeface="微软雅黑" panose="020B0503020204020204" pitchFamily="34" charset="-122"/>
                <a:ea typeface="微软雅黑" panose="020B0503020204020204" pitchFamily="34" charset="-122"/>
              </a:rPr>
              <a:t>发放</a:t>
            </a:r>
            <a:r>
              <a:rPr lang="zh-CN" altLang="en-US" sz="1200" kern="0" dirty="0">
                <a:solidFill>
                  <a:schemeClr val="tx1"/>
                </a:solidFill>
                <a:latin typeface="微软雅黑" panose="020B0503020204020204" pitchFamily="34" charset="-122"/>
                <a:ea typeface="微软雅黑" panose="020B0503020204020204" pitchFamily="34" charset="-122"/>
              </a:rPr>
              <a:t>药物及日记</a:t>
            </a:r>
            <a:r>
              <a:rPr lang="zh-CN" altLang="en-US" sz="1200" kern="0" dirty="0" smtClean="0">
                <a:solidFill>
                  <a:schemeClr val="tx1"/>
                </a:solidFill>
                <a:latin typeface="微软雅黑" panose="020B0503020204020204" pitchFamily="34" charset="-122"/>
                <a:ea typeface="微软雅黑" panose="020B0503020204020204" pitchFamily="34" charset="-122"/>
              </a:rPr>
              <a:t>卡</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试验流程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17239" y="3198310"/>
            <a:ext cx="8453156" cy="27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17239" y="3213100"/>
            <a:ext cx="0" cy="580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88078" y="3213100"/>
            <a:ext cx="0" cy="4156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2483350" y="2726781"/>
            <a:ext cx="0" cy="499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604438" y="2706170"/>
            <a:ext cx="0" cy="499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7110373" y="3246021"/>
            <a:ext cx="0" cy="4156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8670395" y="2714081"/>
            <a:ext cx="0" cy="499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1375354" y="2699291"/>
            <a:ext cx="0" cy="499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199982" y="3246021"/>
            <a:ext cx="566736" cy="307777"/>
          </a:xfrm>
          <a:prstGeom prst="rect">
            <a:avLst/>
          </a:prstGeom>
          <a:noFill/>
        </p:spPr>
        <p:txBody>
          <a:bodyPr wrap="square" rtlCol="0">
            <a:spAutoFit/>
          </a:bodyPr>
          <a:lstStyle/>
          <a:p>
            <a:r>
              <a:rPr lang="zh-CN" altLang="en-US" sz="1400" dirty="0" smtClean="0">
                <a:solidFill>
                  <a:srgbClr val="C00000"/>
                </a:solidFill>
                <a:latin typeface="微软雅黑" pitchFamily="34" charset="-122"/>
                <a:ea typeface="微软雅黑" pitchFamily="34" charset="-122"/>
              </a:rPr>
              <a:t>基线</a:t>
            </a:r>
            <a:endParaRPr lang="zh-CN" altLang="en-US" sz="1400" dirty="0">
              <a:solidFill>
                <a:srgbClr val="C00000"/>
              </a:solidFill>
              <a:latin typeface="微软雅黑" pitchFamily="34" charset="-122"/>
              <a:ea typeface="微软雅黑" pitchFamily="34" charset="-122"/>
            </a:endParaRPr>
          </a:p>
        </p:txBody>
      </p:sp>
      <p:sp>
        <p:nvSpPr>
          <p:cNvPr id="49" name="文本框 56"/>
          <p:cNvSpPr txBox="1"/>
          <p:nvPr/>
        </p:nvSpPr>
        <p:spPr>
          <a:xfrm>
            <a:off x="5065817" y="1041525"/>
            <a:ext cx="1917555" cy="1515800"/>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spcBef>
                <a:spcPts val="300"/>
              </a:spcBef>
              <a:spcAft>
                <a:spcPts val="0"/>
              </a:spcAft>
              <a:buClrTx/>
              <a:buSzTx/>
              <a:buFontTx/>
              <a:buNone/>
              <a:tabLst/>
              <a:defRPr/>
            </a:pPr>
            <a:r>
              <a:rPr lang="zh-CN" altLang="en-US" sz="1200" b="1" dirty="0">
                <a:solidFill>
                  <a:schemeClr val="tx1"/>
                </a:solidFill>
                <a:latin typeface="微软雅黑" panose="020B0503020204020204" pitchFamily="34" charset="-122"/>
                <a:ea typeface="微软雅黑" panose="020B0503020204020204" pitchFamily="34" charset="-122"/>
              </a:rPr>
              <a:t>访</a:t>
            </a:r>
            <a:r>
              <a:rPr lang="zh-CN" altLang="en-US" sz="1200" b="1" dirty="0" smtClean="0">
                <a:solidFill>
                  <a:schemeClr val="tx1"/>
                </a:solidFill>
                <a:latin typeface="微软雅黑" panose="020B0503020204020204" pitchFamily="34" charset="-122"/>
                <a:ea typeface="微软雅黑" panose="020B0503020204020204" pitchFamily="34" charset="-122"/>
              </a:rPr>
              <a:t>视</a:t>
            </a:r>
            <a:r>
              <a:rPr lang="en-US" altLang="zh-CN" sz="1200" b="1" dirty="0" smtClean="0">
                <a:solidFill>
                  <a:schemeClr val="tx1"/>
                </a:solidFill>
                <a:latin typeface="微软雅黑" panose="020B0503020204020204" pitchFamily="34" charset="-122"/>
                <a:ea typeface="微软雅黑" panose="020B0503020204020204" pitchFamily="34" charset="-122"/>
              </a:rPr>
              <a:t>4</a:t>
            </a:r>
            <a:r>
              <a:rPr lang="zh-CN" altLang="en-US" sz="1200" b="1" dirty="0" smtClean="0">
                <a:solidFill>
                  <a:schemeClr val="tx1"/>
                </a:solidFill>
                <a:latin typeface="微软雅黑" panose="020B0503020204020204" pitchFamily="34" charset="-122"/>
                <a:ea typeface="微软雅黑" panose="020B0503020204020204" pitchFamily="34" charset="-122"/>
              </a:rPr>
              <a:t>（治疗期）</a:t>
            </a:r>
            <a:endParaRPr lang="en-US" altLang="zh-CN" sz="1200" b="1" dirty="0" smtClean="0">
              <a:solidFill>
                <a:schemeClr val="tx1"/>
              </a:solidFill>
              <a:latin typeface="微软雅黑" panose="020B0503020204020204" pitchFamily="34" charset="-122"/>
              <a:ea typeface="微软雅黑" panose="020B0503020204020204" pitchFamily="34" charset="-122"/>
            </a:endParaRPr>
          </a:p>
          <a:p>
            <a:pPr lvl="0" algn="l">
              <a:lnSpc>
                <a:spcPct val="100000"/>
              </a:lnSpc>
              <a:spcBef>
                <a:spcPts val="300"/>
              </a:spcBef>
              <a:defRPr/>
            </a:pP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第</a:t>
            </a: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次</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月经结束后</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3±2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天</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r>
              <a:rPr lang="zh-CN" altLang="en-US" sz="1200" dirty="0" smtClean="0">
                <a:solidFill>
                  <a:schemeClr val="tx1"/>
                </a:solidFill>
                <a:latin typeface="微软雅黑" pitchFamily="34" charset="-122"/>
                <a:ea typeface="微软雅黑" pitchFamily="34" charset="-122"/>
              </a:rPr>
              <a:t>月经</a:t>
            </a:r>
            <a:r>
              <a:rPr lang="zh-CN" altLang="en-US" sz="1200" dirty="0">
                <a:solidFill>
                  <a:schemeClr val="tx1"/>
                </a:solidFill>
                <a:latin typeface="微软雅黑" pitchFamily="34" charset="-122"/>
                <a:ea typeface="微软雅黑" pitchFamily="34" charset="-122"/>
              </a:rPr>
              <a:t>情况</a:t>
            </a:r>
            <a:endParaRPr lang="en-US" altLang="zh-CN" sz="1200" dirty="0">
              <a:solidFill>
                <a:schemeClr val="tx1"/>
              </a:solidFill>
              <a:latin typeface="微软雅黑" pitchFamily="34" charset="-122"/>
              <a:ea typeface="微软雅黑" pitchFamily="34" charset="-122"/>
            </a:endParaRPr>
          </a:p>
          <a:p>
            <a:r>
              <a:rPr lang="zh-CN" altLang="en-US" sz="1200" dirty="0">
                <a:solidFill>
                  <a:schemeClr val="tx1"/>
                </a:solidFill>
                <a:latin typeface="微软雅黑" pitchFamily="34" charset="-122"/>
                <a:ea typeface="微软雅黑" pitchFamily="34" charset="-122"/>
              </a:rPr>
              <a:t>乳腺疼痛</a:t>
            </a:r>
            <a:r>
              <a:rPr lang="en-US" altLang="zh-CN" sz="1200" dirty="0">
                <a:solidFill>
                  <a:schemeClr val="tx1"/>
                </a:solidFill>
                <a:latin typeface="微软雅黑" pitchFamily="34" charset="-122"/>
                <a:ea typeface="微软雅黑" pitchFamily="34" charset="-122"/>
              </a:rPr>
              <a:t>NRS</a:t>
            </a:r>
          </a:p>
          <a:p>
            <a:r>
              <a:rPr lang="zh-CN" altLang="en-US" sz="1200" kern="0" dirty="0">
                <a:solidFill>
                  <a:schemeClr val="tx1"/>
                </a:solidFill>
                <a:latin typeface="微软雅黑" panose="020B0503020204020204" pitchFamily="34" charset="-122"/>
                <a:ea typeface="微软雅黑" panose="020B0503020204020204" pitchFamily="34" charset="-122"/>
              </a:rPr>
              <a:t>乳腺检查</a:t>
            </a:r>
            <a:endParaRPr lang="en-US" altLang="zh-CN" sz="1200" kern="0" dirty="0">
              <a:solidFill>
                <a:schemeClr val="tx1"/>
              </a:solidFill>
              <a:latin typeface="微软雅黑" panose="020B0503020204020204" pitchFamily="34" charset="-122"/>
              <a:ea typeface="微软雅黑" panose="020B0503020204020204" pitchFamily="34" charset="-122"/>
            </a:endParaRPr>
          </a:p>
          <a:p>
            <a:pPr lvl="0"/>
            <a:r>
              <a:rPr lang="zh-CN" altLang="en-US" sz="1200" kern="0" dirty="0">
                <a:solidFill>
                  <a:schemeClr val="tx1"/>
                </a:solidFill>
                <a:latin typeface="微软雅黑" panose="020B0503020204020204" pitchFamily="34" charset="-122"/>
                <a:ea typeface="微软雅黑" panose="020B0503020204020204" pitchFamily="34" charset="-122"/>
              </a:rPr>
              <a:t>中医证候</a:t>
            </a:r>
            <a:endParaRPr lang="en-US" altLang="zh-CN" sz="1200" kern="0" dirty="0">
              <a:solidFill>
                <a:schemeClr val="tx1"/>
              </a:solidFill>
              <a:latin typeface="微软雅黑" panose="020B0503020204020204" pitchFamily="34" charset="-122"/>
              <a:ea typeface="微软雅黑" panose="020B0503020204020204" pitchFamily="34" charset="-122"/>
            </a:endParaRPr>
          </a:p>
          <a:p>
            <a:r>
              <a:rPr lang="zh-CN" altLang="en-US" sz="1200" kern="0" dirty="0" smtClean="0">
                <a:solidFill>
                  <a:schemeClr val="tx1"/>
                </a:solidFill>
                <a:latin typeface="微软雅黑" panose="020B0503020204020204" pitchFamily="34" charset="-122"/>
                <a:ea typeface="微软雅黑" panose="020B0503020204020204" pitchFamily="34" charset="-122"/>
              </a:rPr>
              <a:t>发放</a:t>
            </a:r>
            <a:r>
              <a:rPr lang="zh-CN" altLang="en-US" sz="1200" kern="0" dirty="0">
                <a:solidFill>
                  <a:schemeClr val="tx1"/>
                </a:solidFill>
                <a:latin typeface="微软雅黑" panose="020B0503020204020204" pitchFamily="34" charset="-122"/>
                <a:ea typeface="微软雅黑" panose="020B0503020204020204" pitchFamily="34" charset="-122"/>
              </a:rPr>
              <a:t>药物及日记</a:t>
            </a:r>
            <a:r>
              <a:rPr lang="zh-CN" altLang="en-US" sz="1200" kern="0" dirty="0" smtClean="0">
                <a:solidFill>
                  <a:schemeClr val="tx1"/>
                </a:solidFill>
                <a:latin typeface="微软雅黑" panose="020B0503020204020204" pitchFamily="34" charset="-122"/>
                <a:ea typeface="微软雅黑" panose="020B0503020204020204" pitchFamily="34" charset="-122"/>
              </a:rPr>
              <a:t>卡</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p:txBody>
      </p:sp>
      <p:sp>
        <p:nvSpPr>
          <p:cNvPr id="50" name="文本框 56"/>
          <p:cNvSpPr txBox="1"/>
          <p:nvPr/>
        </p:nvSpPr>
        <p:spPr>
          <a:xfrm>
            <a:off x="6176995" y="3689325"/>
            <a:ext cx="1917555" cy="1922065"/>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spcBef>
                <a:spcPts val="300"/>
              </a:spcBef>
              <a:spcAft>
                <a:spcPts val="0"/>
              </a:spcAft>
              <a:buClrTx/>
              <a:buSzTx/>
              <a:buFontTx/>
              <a:buNone/>
              <a:tabLst/>
              <a:defRPr/>
            </a:pPr>
            <a:r>
              <a:rPr lang="zh-CN" altLang="en-US" sz="1200" b="1" dirty="0">
                <a:solidFill>
                  <a:schemeClr val="tx1"/>
                </a:solidFill>
                <a:latin typeface="微软雅黑" panose="020B0503020204020204" pitchFamily="34" charset="-122"/>
                <a:ea typeface="微软雅黑" panose="020B0503020204020204" pitchFamily="34" charset="-122"/>
              </a:rPr>
              <a:t>访</a:t>
            </a:r>
            <a:r>
              <a:rPr lang="zh-CN" altLang="en-US" sz="1200" b="1" dirty="0" smtClean="0">
                <a:solidFill>
                  <a:schemeClr val="tx1"/>
                </a:solidFill>
                <a:latin typeface="微软雅黑" panose="020B0503020204020204" pitchFamily="34" charset="-122"/>
                <a:ea typeface="微软雅黑" panose="020B0503020204020204" pitchFamily="34" charset="-122"/>
              </a:rPr>
              <a:t>视</a:t>
            </a:r>
            <a:r>
              <a:rPr lang="en-US" altLang="zh-CN" sz="1200" b="1" dirty="0" smtClean="0">
                <a:solidFill>
                  <a:schemeClr val="tx1"/>
                </a:solidFill>
                <a:latin typeface="微软雅黑" panose="020B0503020204020204" pitchFamily="34" charset="-122"/>
                <a:ea typeface="微软雅黑" panose="020B0503020204020204" pitchFamily="34" charset="-122"/>
              </a:rPr>
              <a:t>5</a:t>
            </a:r>
            <a:r>
              <a:rPr lang="zh-CN" altLang="en-US" sz="1200" b="1" dirty="0" smtClean="0">
                <a:solidFill>
                  <a:schemeClr val="tx1"/>
                </a:solidFill>
                <a:latin typeface="微软雅黑" panose="020B0503020204020204" pitchFamily="34" charset="-122"/>
                <a:ea typeface="微软雅黑" panose="020B0503020204020204" pitchFamily="34" charset="-122"/>
              </a:rPr>
              <a:t>（治疗期）</a:t>
            </a:r>
            <a:endParaRPr lang="en-US" altLang="zh-CN" sz="1200" b="1" dirty="0" smtClean="0">
              <a:solidFill>
                <a:schemeClr val="tx1"/>
              </a:solidFill>
              <a:latin typeface="微软雅黑" panose="020B0503020204020204" pitchFamily="34" charset="-122"/>
              <a:ea typeface="微软雅黑" panose="020B0503020204020204" pitchFamily="34" charset="-122"/>
            </a:endParaRPr>
          </a:p>
          <a:p>
            <a:pPr lvl="0" algn="l">
              <a:lnSpc>
                <a:spcPct val="100000"/>
              </a:lnSpc>
              <a:spcBef>
                <a:spcPts val="300"/>
              </a:spcBef>
              <a:defRPr/>
            </a:pP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第</a:t>
            </a: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3</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次</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月经结束后</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3±2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天</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r>
              <a:rPr lang="zh-CN" altLang="en-US" sz="1200" dirty="0" smtClean="0">
                <a:solidFill>
                  <a:schemeClr val="tx1"/>
                </a:solidFill>
                <a:latin typeface="微软雅黑" pitchFamily="34" charset="-122"/>
                <a:ea typeface="微软雅黑" pitchFamily="34" charset="-122"/>
              </a:rPr>
              <a:t>月经</a:t>
            </a:r>
            <a:r>
              <a:rPr lang="zh-CN" altLang="en-US" sz="1200" dirty="0">
                <a:solidFill>
                  <a:schemeClr val="tx1"/>
                </a:solidFill>
                <a:latin typeface="微软雅黑" pitchFamily="34" charset="-122"/>
                <a:ea typeface="微软雅黑" pitchFamily="34" charset="-122"/>
              </a:rPr>
              <a:t>情况</a:t>
            </a:r>
            <a:endParaRPr lang="en-US" altLang="zh-CN" sz="1200" dirty="0">
              <a:solidFill>
                <a:schemeClr val="tx1"/>
              </a:solidFill>
              <a:latin typeface="微软雅黑" pitchFamily="34" charset="-122"/>
              <a:ea typeface="微软雅黑" pitchFamily="34" charset="-122"/>
            </a:endParaRPr>
          </a:p>
          <a:p>
            <a:r>
              <a:rPr lang="zh-CN" altLang="en-US" sz="1200" dirty="0">
                <a:solidFill>
                  <a:schemeClr val="tx1"/>
                </a:solidFill>
                <a:latin typeface="微软雅黑" pitchFamily="34" charset="-122"/>
                <a:ea typeface="微软雅黑" pitchFamily="34" charset="-122"/>
              </a:rPr>
              <a:t>乳腺疼痛</a:t>
            </a:r>
            <a:r>
              <a:rPr lang="en-US" altLang="zh-CN" sz="1200" dirty="0">
                <a:solidFill>
                  <a:schemeClr val="tx1"/>
                </a:solidFill>
                <a:latin typeface="微软雅黑" pitchFamily="34" charset="-122"/>
                <a:ea typeface="微软雅黑" pitchFamily="34" charset="-122"/>
              </a:rPr>
              <a:t>NRS</a:t>
            </a:r>
          </a:p>
          <a:p>
            <a:r>
              <a:rPr lang="zh-CN" altLang="en-US" sz="1200" kern="0" dirty="0">
                <a:solidFill>
                  <a:schemeClr val="tx1"/>
                </a:solidFill>
                <a:latin typeface="微软雅黑" panose="020B0503020204020204" pitchFamily="34" charset="-122"/>
                <a:ea typeface="微软雅黑" panose="020B0503020204020204" pitchFamily="34" charset="-122"/>
              </a:rPr>
              <a:t>乳腺</a:t>
            </a:r>
            <a:r>
              <a:rPr lang="zh-CN" altLang="en-US" sz="1200" kern="0" dirty="0" smtClean="0">
                <a:solidFill>
                  <a:schemeClr val="tx1"/>
                </a:solidFill>
                <a:latin typeface="微软雅黑" panose="020B0503020204020204" pitchFamily="34" charset="-122"/>
                <a:ea typeface="微软雅黑" panose="020B0503020204020204" pitchFamily="34" charset="-122"/>
              </a:rPr>
              <a:t>检查</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r>
              <a:rPr lang="zh-CN" altLang="en-US" sz="1200" kern="0" dirty="0" smtClean="0">
                <a:solidFill>
                  <a:srgbClr val="C00000"/>
                </a:solidFill>
                <a:latin typeface="微软雅黑" panose="020B0503020204020204" pitchFamily="34" charset="-122"/>
                <a:ea typeface="微软雅黑" panose="020B0503020204020204" pitchFamily="34" charset="-122"/>
              </a:rPr>
              <a:t>乳腺</a:t>
            </a:r>
            <a:r>
              <a:rPr lang="en-US" altLang="zh-CN" sz="1200" kern="0" dirty="0" smtClean="0">
                <a:solidFill>
                  <a:srgbClr val="C00000"/>
                </a:solidFill>
                <a:latin typeface="微软雅黑" panose="020B0503020204020204" pitchFamily="34" charset="-122"/>
                <a:ea typeface="微软雅黑" panose="020B0503020204020204" pitchFamily="34" charset="-122"/>
              </a:rPr>
              <a:t>B</a:t>
            </a:r>
            <a:r>
              <a:rPr lang="zh-CN" altLang="en-US" sz="1200" kern="0" dirty="0" smtClean="0">
                <a:solidFill>
                  <a:srgbClr val="C00000"/>
                </a:solidFill>
                <a:latin typeface="微软雅黑" panose="020B0503020204020204" pitchFamily="34" charset="-122"/>
                <a:ea typeface="微软雅黑" panose="020B0503020204020204" pitchFamily="34" charset="-122"/>
              </a:rPr>
              <a:t>超</a:t>
            </a:r>
            <a:endParaRPr lang="en-US" altLang="zh-CN" sz="1200" kern="0" dirty="0">
              <a:solidFill>
                <a:srgbClr val="C00000"/>
              </a:solidFill>
              <a:latin typeface="微软雅黑" panose="020B0503020204020204" pitchFamily="34" charset="-122"/>
              <a:ea typeface="微软雅黑" panose="020B0503020204020204" pitchFamily="34" charset="-122"/>
            </a:endParaRPr>
          </a:p>
          <a:p>
            <a:pPr lvl="0"/>
            <a:r>
              <a:rPr lang="zh-CN" altLang="en-US" sz="1200" kern="0" dirty="0">
                <a:solidFill>
                  <a:schemeClr val="tx1"/>
                </a:solidFill>
                <a:latin typeface="微软雅黑" panose="020B0503020204020204" pitchFamily="34" charset="-122"/>
                <a:ea typeface="微软雅黑" panose="020B0503020204020204" pitchFamily="34" charset="-122"/>
              </a:rPr>
              <a:t>中医证候</a:t>
            </a:r>
            <a:endParaRPr lang="en-US" altLang="zh-CN" sz="1200" kern="0" dirty="0">
              <a:solidFill>
                <a:schemeClr val="tx1"/>
              </a:solidFill>
              <a:latin typeface="微软雅黑" panose="020B0503020204020204" pitchFamily="34" charset="-122"/>
              <a:ea typeface="微软雅黑" panose="020B0503020204020204" pitchFamily="34" charset="-122"/>
            </a:endParaRPr>
          </a:p>
          <a:p>
            <a:pPr lvl="0"/>
            <a:r>
              <a:rPr lang="zh-CN" altLang="en-US" sz="1200" kern="0" dirty="0" smtClean="0">
                <a:solidFill>
                  <a:schemeClr val="tx1"/>
                </a:solidFill>
                <a:latin typeface="微软雅黑" panose="020B0503020204020204" pitchFamily="34" charset="-122"/>
                <a:ea typeface="微软雅黑" panose="020B0503020204020204" pitchFamily="34" charset="-122"/>
              </a:rPr>
              <a:t>安全性检查</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pPr lvl="0"/>
            <a:r>
              <a:rPr lang="zh-CN" altLang="en-US" sz="1200" kern="0" dirty="0" smtClean="0">
                <a:solidFill>
                  <a:schemeClr val="tx1"/>
                </a:solidFill>
                <a:latin typeface="微软雅黑" pitchFamily="34" charset="-122"/>
                <a:ea typeface="微软雅黑" pitchFamily="34" charset="-122"/>
                <a:cs typeface="Times New Roman" panose="02020603050405020304" pitchFamily="18" charset="0"/>
              </a:rPr>
              <a:t>发放日记卡</a:t>
            </a:r>
            <a:endParaRPr lang="en-US" altLang="zh-CN" sz="1200" dirty="0" smtClean="0">
              <a:solidFill>
                <a:schemeClr val="tx1"/>
              </a:solidFill>
              <a:latin typeface="微软雅黑" pitchFamily="34" charset="-122"/>
              <a:ea typeface="微软雅黑" pitchFamily="34" charset="-122"/>
              <a:cs typeface="Times New Roman" panose="02020603050405020304" pitchFamily="18" charset="0"/>
            </a:endParaRPr>
          </a:p>
        </p:txBody>
      </p:sp>
      <p:sp>
        <p:nvSpPr>
          <p:cNvPr id="52" name="文本框 56"/>
          <p:cNvSpPr txBox="1"/>
          <p:nvPr/>
        </p:nvSpPr>
        <p:spPr>
          <a:xfrm>
            <a:off x="7366145" y="1210981"/>
            <a:ext cx="1917555" cy="1515800"/>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marL="0" marR="0" lvl="0" indent="0" algn="l" defTabSz="914400" eaLnBrk="1" fontAlgn="auto" latinLnBrk="0" hangingPunct="1">
              <a:lnSpc>
                <a:spcPct val="100000"/>
              </a:lnSpc>
              <a:spcBef>
                <a:spcPts val="300"/>
              </a:spcBef>
              <a:spcAft>
                <a:spcPts val="0"/>
              </a:spcAft>
              <a:buClrTx/>
              <a:buSzTx/>
              <a:buFontTx/>
              <a:buNone/>
              <a:tabLst/>
              <a:defRPr/>
            </a:pPr>
            <a:r>
              <a:rPr lang="zh-CN" altLang="en-US" sz="1200" b="1" dirty="0">
                <a:solidFill>
                  <a:schemeClr val="tx1"/>
                </a:solidFill>
                <a:latin typeface="微软雅黑" panose="020B0503020204020204" pitchFamily="34" charset="-122"/>
                <a:ea typeface="微软雅黑" panose="020B0503020204020204" pitchFamily="34" charset="-122"/>
              </a:rPr>
              <a:t>访</a:t>
            </a:r>
            <a:r>
              <a:rPr lang="zh-CN" altLang="en-US" sz="1200" b="1" dirty="0" smtClean="0">
                <a:solidFill>
                  <a:schemeClr val="tx1"/>
                </a:solidFill>
                <a:latin typeface="微软雅黑" panose="020B0503020204020204" pitchFamily="34" charset="-122"/>
                <a:ea typeface="微软雅黑" panose="020B0503020204020204" pitchFamily="34" charset="-122"/>
              </a:rPr>
              <a:t>视</a:t>
            </a:r>
            <a:r>
              <a:rPr lang="en-US" altLang="zh-CN" sz="1200" b="1" dirty="0" smtClean="0">
                <a:solidFill>
                  <a:schemeClr val="tx1"/>
                </a:solidFill>
                <a:latin typeface="微软雅黑" panose="020B0503020204020204" pitchFamily="34" charset="-122"/>
                <a:ea typeface="微软雅黑" panose="020B0503020204020204" pitchFamily="34" charset="-122"/>
              </a:rPr>
              <a:t>6</a:t>
            </a:r>
            <a:r>
              <a:rPr lang="zh-CN" altLang="en-US" sz="1200" b="1" dirty="0" smtClean="0">
                <a:solidFill>
                  <a:schemeClr val="tx1"/>
                </a:solidFill>
                <a:latin typeface="微软雅黑" panose="020B0503020204020204" pitchFamily="34" charset="-122"/>
                <a:ea typeface="微软雅黑" panose="020B0503020204020204" pitchFamily="34" charset="-122"/>
              </a:rPr>
              <a:t>（随访期）</a:t>
            </a:r>
            <a:endParaRPr lang="en-US" altLang="zh-CN" sz="1200" b="1" dirty="0" smtClean="0">
              <a:solidFill>
                <a:schemeClr val="tx1"/>
              </a:solidFill>
              <a:latin typeface="微软雅黑" panose="020B0503020204020204" pitchFamily="34" charset="-122"/>
              <a:ea typeface="微软雅黑" panose="020B0503020204020204" pitchFamily="34" charset="-122"/>
            </a:endParaRPr>
          </a:p>
          <a:p>
            <a:pPr lvl="0" algn="l">
              <a:lnSpc>
                <a:spcPct val="100000"/>
              </a:lnSpc>
              <a:spcBef>
                <a:spcPts val="300"/>
              </a:spcBef>
              <a:defRPr/>
            </a:pP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第</a:t>
            </a:r>
            <a:r>
              <a:rPr lang="en-US" altLang="zh-CN" sz="1200" b="1" dirty="0" smtClean="0">
                <a:solidFill>
                  <a:schemeClr val="tx1"/>
                </a:solidFill>
                <a:latin typeface="微软雅黑" pitchFamily="34" charset="-122"/>
                <a:ea typeface="微软雅黑" pitchFamily="34" charset="-122"/>
                <a:cs typeface="Times New Roman" panose="02020603050405020304" pitchFamily="18" charset="0"/>
              </a:rPr>
              <a:t>4</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次</a:t>
            </a:r>
            <a:r>
              <a:rPr lang="zh-CN" altLang="en-US" sz="1200" b="1" dirty="0">
                <a:solidFill>
                  <a:schemeClr val="tx1"/>
                </a:solidFill>
                <a:latin typeface="微软雅黑" pitchFamily="34" charset="-122"/>
                <a:ea typeface="微软雅黑" pitchFamily="34" charset="-122"/>
                <a:cs typeface="Times New Roman" panose="02020603050405020304" pitchFamily="18" charset="0"/>
              </a:rPr>
              <a:t>月经结束后</a:t>
            </a:r>
            <a:r>
              <a:rPr lang="en-US" altLang="zh-CN" sz="1200" b="1" dirty="0">
                <a:solidFill>
                  <a:schemeClr val="tx1"/>
                </a:solidFill>
                <a:latin typeface="微软雅黑" pitchFamily="34" charset="-122"/>
                <a:ea typeface="微软雅黑" pitchFamily="34" charset="-122"/>
                <a:cs typeface="Times New Roman" panose="02020603050405020304" pitchFamily="18" charset="0"/>
              </a:rPr>
              <a:t>3±2</a:t>
            </a:r>
            <a:r>
              <a:rPr lang="zh-CN" altLang="en-US" sz="1200" b="1" dirty="0" smtClean="0">
                <a:solidFill>
                  <a:schemeClr val="tx1"/>
                </a:solidFill>
                <a:latin typeface="微软雅黑" pitchFamily="34" charset="-122"/>
                <a:ea typeface="微软雅黑" pitchFamily="34" charset="-122"/>
                <a:cs typeface="Times New Roman" panose="02020603050405020304" pitchFamily="18" charset="0"/>
              </a:rPr>
              <a:t>天</a:t>
            </a:r>
            <a:endParaRPr lang="en-US" altLang="zh-CN" sz="1200" b="1" dirty="0" smtClean="0">
              <a:solidFill>
                <a:schemeClr val="tx1"/>
              </a:solidFill>
              <a:latin typeface="微软雅黑" pitchFamily="34" charset="-122"/>
              <a:ea typeface="微软雅黑" pitchFamily="34" charset="-122"/>
              <a:cs typeface="Times New Roman" panose="02020603050405020304" pitchFamily="18" charset="0"/>
            </a:endParaRPr>
          </a:p>
          <a:p>
            <a:r>
              <a:rPr lang="zh-CN" altLang="en-US" sz="1200" dirty="0" smtClean="0">
                <a:solidFill>
                  <a:schemeClr val="tx1"/>
                </a:solidFill>
                <a:latin typeface="微软雅黑" pitchFamily="34" charset="-122"/>
                <a:ea typeface="微软雅黑" pitchFamily="34" charset="-122"/>
              </a:rPr>
              <a:t>月经</a:t>
            </a:r>
            <a:r>
              <a:rPr lang="zh-CN" altLang="en-US" sz="1200" dirty="0">
                <a:solidFill>
                  <a:schemeClr val="tx1"/>
                </a:solidFill>
                <a:latin typeface="微软雅黑" pitchFamily="34" charset="-122"/>
                <a:ea typeface="微软雅黑" pitchFamily="34" charset="-122"/>
              </a:rPr>
              <a:t>情况</a:t>
            </a:r>
            <a:endParaRPr lang="en-US" altLang="zh-CN" sz="1200" dirty="0">
              <a:solidFill>
                <a:schemeClr val="tx1"/>
              </a:solidFill>
              <a:latin typeface="微软雅黑" pitchFamily="34" charset="-122"/>
              <a:ea typeface="微软雅黑" pitchFamily="34" charset="-122"/>
            </a:endParaRPr>
          </a:p>
          <a:p>
            <a:r>
              <a:rPr lang="zh-CN" altLang="en-US" sz="1200" dirty="0">
                <a:solidFill>
                  <a:schemeClr val="tx1"/>
                </a:solidFill>
                <a:latin typeface="微软雅黑" pitchFamily="34" charset="-122"/>
                <a:ea typeface="微软雅黑" pitchFamily="34" charset="-122"/>
              </a:rPr>
              <a:t>乳腺疼痛</a:t>
            </a:r>
            <a:r>
              <a:rPr lang="en-US" altLang="zh-CN" sz="1200" dirty="0">
                <a:solidFill>
                  <a:schemeClr val="tx1"/>
                </a:solidFill>
                <a:latin typeface="微软雅黑" pitchFamily="34" charset="-122"/>
                <a:ea typeface="微软雅黑" pitchFamily="34" charset="-122"/>
              </a:rPr>
              <a:t>NRS</a:t>
            </a:r>
          </a:p>
          <a:p>
            <a:r>
              <a:rPr lang="zh-CN" altLang="en-US" sz="1200" kern="0" dirty="0">
                <a:solidFill>
                  <a:schemeClr val="tx1"/>
                </a:solidFill>
                <a:latin typeface="微软雅黑" panose="020B0503020204020204" pitchFamily="34" charset="-122"/>
                <a:ea typeface="微软雅黑" panose="020B0503020204020204" pitchFamily="34" charset="-122"/>
              </a:rPr>
              <a:t>乳腺检查</a:t>
            </a:r>
            <a:endParaRPr lang="en-US" altLang="zh-CN" sz="1200" kern="0" dirty="0">
              <a:solidFill>
                <a:schemeClr val="tx1"/>
              </a:solidFill>
              <a:latin typeface="微软雅黑" panose="020B0503020204020204" pitchFamily="34" charset="-122"/>
              <a:ea typeface="微软雅黑" panose="020B0503020204020204" pitchFamily="34" charset="-122"/>
            </a:endParaRPr>
          </a:p>
          <a:p>
            <a:pPr lvl="0"/>
            <a:r>
              <a:rPr lang="zh-CN" altLang="en-US" sz="1200" kern="0" dirty="0">
                <a:solidFill>
                  <a:schemeClr val="tx1"/>
                </a:solidFill>
                <a:latin typeface="微软雅黑" panose="020B0503020204020204" pitchFamily="34" charset="-122"/>
                <a:ea typeface="微软雅黑" panose="020B0503020204020204" pitchFamily="34" charset="-122"/>
              </a:rPr>
              <a:t>中医证</a:t>
            </a:r>
            <a:r>
              <a:rPr lang="zh-CN" altLang="en-US" sz="1200" kern="0" dirty="0" smtClean="0">
                <a:solidFill>
                  <a:schemeClr val="tx1"/>
                </a:solidFill>
                <a:latin typeface="微软雅黑" panose="020B0503020204020204" pitchFamily="34" charset="-122"/>
                <a:ea typeface="微软雅黑" panose="020B0503020204020204" pitchFamily="34" charset="-122"/>
              </a:rPr>
              <a:t>候</a:t>
            </a:r>
            <a:endParaRPr lang="en-US" altLang="zh-CN" sz="1200" kern="0" dirty="0" smtClean="0">
              <a:solidFill>
                <a:schemeClr val="tx1"/>
              </a:solidFill>
              <a:latin typeface="微软雅黑" panose="020B0503020204020204" pitchFamily="34" charset="-122"/>
              <a:ea typeface="微软雅黑" panose="020B0503020204020204" pitchFamily="34" charset="-122"/>
            </a:endParaRPr>
          </a:p>
          <a:p>
            <a:pPr lvl="0"/>
            <a:r>
              <a:rPr lang="zh-CN" altLang="en-US" sz="1200" kern="0" dirty="0" smtClean="0">
                <a:solidFill>
                  <a:schemeClr val="tx1"/>
                </a:solidFill>
                <a:latin typeface="微软雅黑" panose="020B0503020204020204" pitchFamily="34" charset="-122"/>
                <a:ea typeface="微软雅黑" panose="020B0503020204020204" pitchFamily="34" charset="-122"/>
              </a:rPr>
              <a:t>回收日记卡</a:t>
            </a:r>
            <a:endParaRPr lang="en-US" altLang="zh-CN" sz="1200" kern="0" dirty="0">
              <a:solidFill>
                <a:schemeClr val="tx1"/>
              </a:solidFill>
              <a:latin typeface="微软雅黑" panose="020B0503020204020204" pitchFamily="34" charset="-122"/>
              <a:ea typeface="微软雅黑" panose="020B0503020204020204" pitchFamily="34" charset="-122"/>
            </a:endParaRPr>
          </a:p>
        </p:txBody>
      </p:sp>
      <p:sp>
        <p:nvSpPr>
          <p:cNvPr id="54" name="矩形 53"/>
          <p:cNvSpPr/>
          <p:nvPr/>
        </p:nvSpPr>
        <p:spPr>
          <a:xfrm>
            <a:off x="562858" y="1828035"/>
            <a:ext cx="1261884" cy="830997"/>
          </a:xfrm>
          <a:prstGeom prst="rect">
            <a:avLst/>
          </a:prstGeom>
        </p:spPr>
        <p:txBody>
          <a:bodyPr wrap="none">
            <a:spAutoFit/>
          </a:bodyPr>
          <a:lstStyle/>
          <a:p>
            <a:r>
              <a:rPr lang="en-US" altLang="zh-CN" sz="1200" b="1" dirty="0">
                <a:latin typeface="微软雅黑" pitchFamily="34" charset="-122"/>
                <a:ea typeface="微软雅黑" pitchFamily="34" charset="-122"/>
              </a:rPr>
              <a:t>-2</a:t>
            </a:r>
            <a:r>
              <a:rPr lang="zh-CN" altLang="en-US" sz="1200" b="1" dirty="0">
                <a:latin typeface="微软雅黑" pitchFamily="34" charset="-122"/>
                <a:ea typeface="微软雅黑" pitchFamily="34" charset="-122"/>
              </a:rPr>
              <a:t>次月经</a:t>
            </a:r>
            <a:r>
              <a:rPr lang="zh-CN" altLang="en-US" sz="1200" b="1" dirty="0" smtClean="0">
                <a:latin typeface="微软雅黑" pitchFamily="34" charset="-122"/>
                <a:ea typeface="微软雅黑" pitchFamily="34" charset="-122"/>
              </a:rPr>
              <a:t>结束</a:t>
            </a:r>
            <a:endParaRPr lang="en-US" altLang="zh-CN" sz="1200" b="1" dirty="0" smtClean="0">
              <a:latin typeface="微软雅黑" pitchFamily="34" charset="-122"/>
              <a:ea typeface="微软雅黑" pitchFamily="34" charset="-122"/>
            </a:endParaRPr>
          </a:p>
          <a:p>
            <a:r>
              <a:rPr lang="zh-CN" altLang="en-US" sz="1200" dirty="0" smtClean="0">
                <a:solidFill>
                  <a:srgbClr val="C00000"/>
                </a:solidFill>
                <a:latin typeface="微软雅黑" pitchFamily="34" charset="-122"/>
                <a:ea typeface="微软雅黑" pitchFamily="34" charset="-122"/>
              </a:rPr>
              <a:t>发放导入期药物</a:t>
            </a:r>
            <a:endParaRPr lang="en-US" altLang="zh-CN" sz="1200" dirty="0" smtClean="0">
              <a:solidFill>
                <a:srgbClr val="C00000"/>
              </a:solidFill>
              <a:latin typeface="微软雅黑" pitchFamily="34" charset="-122"/>
              <a:ea typeface="微软雅黑" pitchFamily="34" charset="-122"/>
            </a:endParaRPr>
          </a:p>
          <a:p>
            <a:r>
              <a:rPr lang="zh-CN" altLang="en-US" sz="1200" dirty="0">
                <a:latin typeface="微软雅黑" pitchFamily="34" charset="-122"/>
                <a:ea typeface="微软雅黑" pitchFamily="34" charset="-122"/>
              </a:rPr>
              <a:t>创建</a:t>
            </a:r>
            <a:r>
              <a:rPr lang="zh-CN" altLang="en-US" sz="1200" dirty="0" smtClean="0">
                <a:latin typeface="微软雅黑" pitchFamily="34" charset="-122"/>
                <a:ea typeface="微软雅黑" pitchFamily="34" charset="-122"/>
              </a:rPr>
              <a:t>电子日记卡</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发放纸质日记卡</a:t>
            </a:r>
            <a:endParaRPr lang="zh-CN" altLang="en-US" sz="1200" dirty="0">
              <a:latin typeface="微软雅黑" pitchFamily="34" charset="-122"/>
              <a:ea typeface="微软雅黑" pitchFamily="34" charset="-122"/>
            </a:endParaRPr>
          </a:p>
        </p:txBody>
      </p:sp>
      <p:sp>
        <p:nvSpPr>
          <p:cNvPr id="55" name="矩形 54"/>
          <p:cNvSpPr/>
          <p:nvPr/>
        </p:nvSpPr>
        <p:spPr>
          <a:xfrm>
            <a:off x="1710306" y="2979579"/>
            <a:ext cx="802367" cy="246221"/>
          </a:xfrm>
          <a:prstGeom prst="rect">
            <a:avLst/>
          </a:prstGeom>
        </p:spPr>
        <p:txBody>
          <a:bodyPr wrap="square">
            <a:spAutoFit/>
          </a:bodyPr>
          <a:lstStyle/>
          <a:p>
            <a:r>
              <a:rPr lang="en-US" altLang="zh-CN" sz="1000" dirty="0" smtClean="0">
                <a:latin typeface="微软雅黑" pitchFamily="34" charset="-122"/>
                <a:ea typeface="微软雅黑" pitchFamily="34" charset="-122"/>
                <a:cs typeface="Times New Roman" panose="02020603050405020304" pitchFamily="18" charset="0"/>
              </a:rPr>
              <a:t> -1</a:t>
            </a:r>
            <a:r>
              <a:rPr lang="zh-CN" altLang="en-US" sz="1000" dirty="0" smtClean="0">
                <a:latin typeface="微软雅黑" pitchFamily="34" charset="-122"/>
                <a:ea typeface="微软雅黑" pitchFamily="34" charset="-122"/>
                <a:cs typeface="Times New Roman" panose="02020603050405020304" pitchFamily="18" charset="0"/>
              </a:rPr>
              <a:t>次月经</a:t>
            </a:r>
            <a:endParaRPr lang="zh-CN" altLang="en-US" sz="1000" dirty="0"/>
          </a:p>
        </p:txBody>
      </p:sp>
      <p:sp>
        <p:nvSpPr>
          <p:cNvPr id="56" name="矩形 55"/>
          <p:cNvSpPr/>
          <p:nvPr/>
        </p:nvSpPr>
        <p:spPr>
          <a:xfrm>
            <a:off x="683568" y="2996952"/>
            <a:ext cx="801234" cy="246221"/>
          </a:xfrm>
          <a:prstGeom prst="rect">
            <a:avLst/>
          </a:prstGeom>
        </p:spPr>
        <p:txBody>
          <a:bodyPr wrap="square">
            <a:spAutoFit/>
          </a:bodyPr>
          <a:lstStyle/>
          <a:p>
            <a:r>
              <a:rPr lang="en-US" altLang="zh-CN" sz="1000" dirty="0" smtClean="0">
                <a:latin typeface="微软雅黑" pitchFamily="34" charset="-122"/>
                <a:ea typeface="微软雅黑" pitchFamily="34" charset="-122"/>
                <a:cs typeface="Times New Roman" panose="02020603050405020304" pitchFamily="18" charset="0"/>
              </a:rPr>
              <a:t>-2</a:t>
            </a:r>
            <a:r>
              <a:rPr lang="zh-CN" altLang="en-US" sz="1000" dirty="0" smtClean="0">
                <a:latin typeface="微软雅黑" pitchFamily="34" charset="-122"/>
                <a:ea typeface="微软雅黑" pitchFamily="34" charset="-122"/>
                <a:cs typeface="Times New Roman" panose="02020603050405020304" pitchFamily="18" charset="0"/>
              </a:rPr>
              <a:t>次月经</a:t>
            </a:r>
            <a:endParaRPr lang="zh-CN" altLang="en-US" sz="1000" dirty="0"/>
          </a:p>
        </p:txBody>
      </p:sp>
      <p:sp>
        <p:nvSpPr>
          <p:cNvPr id="57" name="矩形 56"/>
          <p:cNvSpPr/>
          <p:nvPr/>
        </p:nvSpPr>
        <p:spPr>
          <a:xfrm>
            <a:off x="3203848" y="3201942"/>
            <a:ext cx="884229" cy="246221"/>
          </a:xfrm>
          <a:prstGeom prst="rect">
            <a:avLst/>
          </a:prstGeom>
        </p:spPr>
        <p:txBody>
          <a:bodyPr wrap="square">
            <a:spAutoFit/>
          </a:bodyPr>
          <a:lstStyle/>
          <a:p>
            <a:r>
              <a:rPr lang="zh-CN" altLang="en-US" sz="1000" dirty="0" smtClean="0">
                <a:latin typeface="微软雅黑" pitchFamily="34" charset="-122"/>
                <a:ea typeface="微软雅黑" pitchFamily="34" charset="-122"/>
                <a:cs typeface="Times New Roman" panose="02020603050405020304" pitchFamily="18" charset="0"/>
              </a:rPr>
              <a:t>   第</a:t>
            </a:r>
            <a:r>
              <a:rPr lang="en-US" altLang="zh-CN" sz="1000" dirty="0" smtClean="0">
                <a:latin typeface="微软雅黑" pitchFamily="34" charset="-122"/>
                <a:ea typeface="微软雅黑" pitchFamily="34" charset="-122"/>
                <a:cs typeface="Times New Roman" panose="02020603050405020304" pitchFamily="18" charset="0"/>
              </a:rPr>
              <a:t>1</a:t>
            </a:r>
            <a:r>
              <a:rPr lang="zh-CN" altLang="en-US" sz="1000" dirty="0">
                <a:latin typeface="微软雅黑" pitchFamily="34" charset="-122"/>
                <a:ea typeface="微软雅黑" pitchFamily="34" charset="-122"/>
                <a:cs typeface="Times New Roman" panose="02020603050405020304" pitchFamily="18" charset="0"/>
              </a:rPr>
              <a:t>次月经</a:t>
            </a:r>
            <a:endParaRPr lang="zh-CN" altLang="en-US" sz="1000" dirty="0"/>
          </a:p>
        </p:txBody>
      </p:sp>
      <p:sp>
        <p:nvSpPr>
          <p:cNvPr id="58" name="矩形 57"/>
          <p:cNvSpPr/>
          <p:nvPr/>
        </p:nvSpPr>
        <p:spPr>
          <a:xfrm>
            <a:off x="4809564" y="2976290"/>
            <a:ext cx="947273" cy="246221"/>
          </a:xfrm>
          <a:prstGeom prst="rect">
            <a:avLst/>
          </a:prstGeom>
        </p:spPr>
        <p:txBody>
          <a:bodyPr wrap="square">
            <a:spAutoFit/>
          </a:bodyPr>
          <a:lstStyle/>
          <a:p>
            <a:r>
              <a:rPr lang="zh-CN" altLang="en-US" sz="1000" dirty="0" smtClean="0">
                <a:latin typeface="微软雅黑" pitchFamily="34" charset="-122"/>
                <a:ea typeface="微软雅黑" pitchFamily="34" charset="-122"/>
                <a:cs typeface="Times New Roman" panose="02020603050405020304" pitchFamily="18" charset="0"/>
              </a:rPr>
              <a:t> 第</a:t>
            </a:r>
            <a:r>
              <a:rPr lang="en-US" altLang="zh-CN" sz="1000" dirty="0" smtClean="0">
                <a:latin typeface="微软雅黑" pitchFamily="34" charset="-122"/>
                <a:ea typeface="微软雅黑" pitchFamily="34" charset="-122"/>
                <a:cs typeface="Times New Roman" panose="02020603050405020304" pitchFamily="18" charset="0"/>
              </a:rPr>
              <a:t>2</a:t>
            </a:r>
            <a:r>
              <a:rPr lang="zh-CN" altLang="en-US" sz="1000" dirty="0" smtClean="0">
                <a:latin typeface="微软雅黑" pitchFamily="34" charset="-122"/>
                <a:ea typeface="微软雅黑" pitchFamily="34" charset="-122"/>
                <a:cs typeface="Times New Roman" panose="02020603050405020304" pitchFamily="18" charset="0"/>
              </a:rPr>
              <a:t>次</a:t>
            </a:r>
            <a:r>
              <a:rPr lang="zh-CN" altLang="en-US" sz="1000" dirty="0">
                <a:latin typeface="微软雅黑" pitchFamily="34" charset="-122"/>
                <a:ea typeface="微软雅黑" pitchFamily="34" charset="-122"/>
                <a:cs typeface="Times New Roman" panose="02020603050405020304" pitchFamily="18" charset="0"/>
              </a:rPr>
              <a:t>月经</a:t>
            </a:r>
            <a:endParaRPr lang="zh-CN" altLang="en-US" sz="1000" dirty="0"/>
          </a:p>
        </p:txBody>
      </p:sp>
      <p:sp>
        <p:nvSpPr>
          <p:cNvPr id="59" name="矩形 58"/>
          <p:cNvSpPr/>
          <p:nvPr/>
        </p:nvSpPr>
        <p:spPr>
          <a:xfrm>
            <a:off x="6372199" y="3243173"/>
            <a:ext cx="976865" cy="246221"/>
          </a:xfrm>
          <a:prstGeom prst="rect">
            <a:avLst/>
          </a:prstGeom>
        </p:spPr>
        <p:txBody>
          <a:bodyPr wrap="square">
            <a:spAutoFit/>
          </a:bodyPr>
          <a:lstStyle/>
          <a:p>
            <a:r>
              <a:rPr lang="zh-CN" altLang="en-US" sz="1000" dirty="0" smtClean="0">
                <a:latin typeface="微软雅黑" pitchFamily="34" charset="-122"/>
                <a:ea typeface="微软雅黑" pitchFamily="34" charset="-122"/>
                <a:cs typeface="Times New Roman" panose="02020603050405020304" pitchFamily="18" charset="0"/>
              </a:rPr>
              <a:t>第</a:t>
            </a:r>
            <a:r>
              <a:rPr lang="en-US" altLang="zh-CN" sz="1000" dirty="0" smtClean="0">
                <a:latin typeface="微软雅黑" pitchFamily="34" charset="-122"/>
                <a:ea typeface="微软雅黑" pitchFamily="34" charset="-122"/>
                <a:cs typeface="Times New Roman" panose="02020603050405020304" pitchFamily="18" charset="0"/>
              </a:rPr>
              <a:t>3</a:t>
            </a:r>
            <a:r>
              <a:rPr lang="zh-CN" altLang="en-US" sz="1000" dirty="0" smtClean="0">
                <a:latin typeface="微软雅黑" pitchFamily="34" charset="-122"/>
                <a:ea typeface="微软雅黑" pitchFamily="34" charset="-122"/>
                <a:cs typeface="Times New Roman" panose="02020603050405020304" pitchFamily="18" charset="0"/>
              </a:rPr>
              <a:t>次</a:t>
            </a:r>
            <a:r>
              <a:rPr lang="zh-CN" altLang="en-US" sz="1000" dirty="0">
                <a:latin typeface="微软雅黑" pitchFamily="34" charset="-122"/>
                <a:ea typeface="微软雅黑" pitchFamily="34" charset="-122"/>
                <a:cs typeface="Times New Roman" panose="02020603050405020304" pitchFamily="18" charset="0"/>
              </a:rPr>
              <a:t>月经</a:t>
            </a:r>
            <a:endParaRPr lang="zh-CN" altLang="en-US" sz="1000" dirty="0"/>
          </a:p>
        </p:txBody>
      </p:sp>
      <p:sp>
        <p:nvSpPr>
          <p:cNvPr id="60" name="矩形 59"/>
          <p:cNvSpPr/>
          <p:nvPr/>
        </p:nvSpPr>
        <p:spPr>
          <a:xfrm>
            <a:off x="7883422" y="2988393"/>
            <a:ext cx="786973" cy="246221"/>
          </a:xfrm>
          <a:prstGeom prst="rect">
            <a:avLst/>
          </a:prstGeom>
        </p:spPr>
        <p:txBody>
          <a:bodyPr wrap="square">
            <a:spAutoFit/>
          </a:bodyPr>
          <a:lstStyle/>
          <a:p>
            <a:r>
              <a:rPr lang="zh-CN" altLang="en-US" sz="1000" dirty="0" smtClean="0">
                <a:latin typeface="微软雅黑" pitchFamily="34" charset="-122"/>
                <a:ea typeface="微软雅黑" pitchFamily="34" charset="-122"/>
                <a:cs typeface="Times New Roman" panose="02020603050405020304" pitchFamily="18" charset="0"/>
              </a:rPr>
              <a:t>第</a:t>
            </a:r>
            <a:r>
              <a:rPr lang="en-US" altLang="zh-CN" sz="1000" dirty="0" smtClean="0">
                <a:latin typeface="微软雅黑" pitchFamily="34" charset="-122"/>
                <a:ea typeface="微软雅黑" pitchFamily="34" charset="-122"/>
                <a:cs typeface="Times New Roman" panose="02020603050405020304" pitchFamily="18" charset="0"/>
              </a:rPr>
              <a:t>4</a:t>
            </a:r>
            <a:r>
              <a:rPr lang="zh-CN" altLang="en-US" sz="1000" dirty="0" smtClean="0">
                <a:latin typeface="微软雅黑" pitchFamily="34" charset="-122"/>
                <a:ea typeface="微软雅黑" pitchFamily="34" charset="-122"/>
                <a:cs typeface="Times New Roman" panose="02020603050405020304" pitchFamily="18" charset="0"/>
              </a:rPr>
              <a:t>次</a:t>
            </a:r>
            <a:r>
              <a:rPr lang="zh-CN" altLang="en-US" sz="1000" dirty="0">
                <a:latin typeface="微软雅黑" pitchFamily="34" charset="-122"/>
                <a:ea typeface="微软雅黑" pitchFamily="34" charset="-122"/>
                <a:cs typeface="Times New Roman" panose="02020603050405020304" pitchFamily="18" charset="0"/>
              </a:rPr>
              <a:t>月经</a:t>
            </a:r>
            <a:endParaRPr lang="zh-CN" altLang="en-US" sz="1000" dirty="0"/>
          </a:p>
        </p:txBody>
      </p:sp>
      <p:sp>
        <p:nvSpPr>
          <p:cNvPr id="4" name="左大括号 3"/>
          <p:cNvSpPr/>
          <p:nvPr/>
        </p:nvSpPr>
        <p:spPr>
          <a:xfrm rot="16200000" flipH="1">
            <a:off x="1907455" y="2637161"/>
            <a:ext cx="414932" cy="702466"/>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左大括号 28"/>
          <p:cNvSpPr/>
          <p:nvPr/>
        </p:nvSpPr>
        <p:spPr>
          <a:xfrm rot="5400000" flipH="1">
            <a:off x="3505438" y="3087862"/>
            <a:ext cx="402905" cy="653133"/>
          </a:xfrm>
          <a:prstGeom prst="leftBrace">
            <a:avLst>
              <a:gd name="adj1" fmla="val 8333"/>
              <a:gd name="adj2" fmla="val 5640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左大括号 30"/>
          <p:cNvSpPr/>
          <p:nvPr/>
        </p:nvSpPr>
        <p:spPr>
          <a:xfrm rot="5400000" flipH="1">
            <a:off x="6479776" y="3105399"/>
            <a:ext cx="476349" cy="691502"/>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左大括号 31"/>
          <p:cNvSpPr/>
          <p:nvPr/>
        </p:nvSpPr>
        <p:spPr>
          <a:xfrm rot="16200000" flipH="1">
            <a:off x="4958367" y="2622499"/>
            <a:ext cx="490989" cy="69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p:cNvSpPr/>
          <p:nvPr/>
        </p:nvSpPr>
        <p:spPr>
          <a:xfrm rot="16200000" flipH="1">
            <a:off x="8036976" y="2649284"/>
            <a:ext cx="414932" cy="722039"/>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左大括号 36"/>
          <p:cNvSpPr/>
          <p:nvPr/>
        </p:nvSpPr>
        <p:spPr>
          <a:xfrm rot="16200000" flipH="1">
            <a:off x="801367" y="2663128"/>
            <a:ext cx="403154" cy="638751"/>
          </a:xfrm>
          <a:prstGeom prst="leftBrace">
            <a:avLst>
              <a:gd name="adj1" fmla="val 19517"/>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531769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051248044"/>
              </p:ext>
            </p:extLst>
          </p:nvPr>
        </p:nvGraphicFramePr>
        <p:xfrm>
          <a:off x="120204" y="942629"/>
          <a:ext cx="8886528" cy="5737566"/>
        </p:xfrm>
        <a:graphic>
          <a:graphicData uri="http://schemas.openxmlformats.org/drawingml/2006/table">
            <a:tbl>
              <a:tblPr>
                <a:tableStyleId>{5C22544A-7EE6-4342-B048-85BDC9FD1C3A}</a:tableStyleId>
              </a:tblPr>
              <a:tblGrid>
                <a:gridCol w="1717666">
                  <a:extLst>
                    <a:ext uri="{9D8B030D-6E8A-4147-A177-3AD203B41FA5}">
                      <a16:colId xmlns:a16="http://schemas.microsoft.com/office/drawing/2014/main" val="1656555975"/>
                    </a:ext>
                  </a:extLst>
                </a:gridCol>
                <a:gridCol w="1337130">
                  <a:extLst>
                    <a:ext uri="{9D8B030D-6E8A-4147-A177-3AD203B41FA5}">
                      <a16:colId xmlns:a16="http://schemas.microsoft.com/office/drawing/2014/main" val="1073718682"/>
                    </a:ext>
                  </a:extLst>
                </a:gridCol>
                <a:gridCol w="1261335">
                  <a:extLst>
                    <a:ext uri="{9D8B030D-6E8A-4147-A177-3AD203B41FA5}">
                      <a16:colId xmlns:a16="http://schemas.microsoft.com/office/drawing/2014/main" val="3623927173"/>
                    </a:ext>
                  </a:extLst>
                </a:gridCol>
                <a:gridCol w="1147545">
                  <a:extLst>
                    <a:ext uri="{9D8B030D-6E8A-4147-A177-3AD203B41FA5}">
                      <a16:colId xmlns:a16="http://schemas.microsoft.com/office/drawing/2014/main" val="2055617367"/>
                    </a:ext>
                  </a:extLst>
                </a:gridCol>
                <a:gridCol w="1129771">
                  <a:extLst>
                    <a:ext uri="{9D8B030D-6E8A-4147-A177-3AD203B41FA5}">
                      <a16:colId xmlns:a16="http://schemas.microsoft.com/office/drawing/2014/main" val="3889649327"/>
                    </a:ext>
                  </a:extLst>
                </a:gridCol>
                <a:gridCol w="1152519">
                  <a:extLst>
                    <a:ext uri="{9D8B030D-6E8A-4147-A177-3AD203B41FA5}">
                      <a16:colId xmlns:a16="http://schemas.microsoft.com/office/drawing/2014/main" val="2311833753"/>
                    </a:ext>
                  </a:extLst>
                </a:gridCol>
                <a:gridCol w="1140562">
                  <a:extLst>
                    <a:ext uri="{9D8B030D-6E8A-4147-A177-3AD203B41FA5}">
                      <a16:colId xmlns:a16="http://schemas.microsoft.com/office/drawing/2014/main" val="118106040"/>
                    </a:ext>
                  </a:extLst>
                </a:gridCol>
              </a:tblGrid>
              <a:tr h="289945">
                <a:tc rowSpan="4">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研究步骤</a:t>
                      </a:r>
                      <a:endParaRPr lang="zh-CN" sz="13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筛选期</a:t>
                      </a:r>
                      <a:endParaRPr lang="zh-CN" sz="13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导入期</a:t>
                      </a:r>
                      <a:endParaRPr lang="zh-CN" sz="13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gridSpan="3">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治疗期</a:t>
                      </a:r>
                      <a:endParaRPr lang="zh-CN" sz="1300" b="1"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随访期</a:t>
                      </a:r>
                      <a:endParaRPr lang="zh-CN" sz="1300" b="1"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extLst>
                  <a:ext uri="{0D108BD9-81ED-4DB2-BD59-A6C34878D82A}">
                    <a16:rowId xmlns:a16="http://schemas.microsoft.com/office/drawing/2014/main" val="596816771"/>
                  </a:ext>
                </a:extLst>
              </a:tr>
              <a:tr h="569798">
                <a:tc vMerge="1">
                  <a:txBody>
                    <a:bodyPr/>
                    <a:lstStyle/>
                    <a:p>
                      <a:endParaRPr lang="zh-CN" altLang="en-US"/>
                    </a:p>
                  </a:txBody>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（就诊至-2次月经结束）</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（-2次月经结束至-1次月经结束）</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gridSpan="3">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（3个月经周期）</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（1个月经周期）</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extLst>
                  <a:ext uri="{0D108BD9-81ED-4DB2-BD59-A6C34878D82A}">
                    <a16:rowId xmlns:a16="http://schemas.microsoft.com/office/drawing/2014/main" val="1198262103"/>
                  </a:ext>
                </a:extLst>
              </a:tr>
              <a:tr h="288039">
                <a:tc vMerge="1">
                  <a:txBody>
                    <a:bodyPr/>
                    <a:lstStyle/>
                    <a:p>
                      <a:endParaRPr lang="zh-CN" altLang="en-US"/>
                    </a:p>
                  </a:txBody>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访视1</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访视2</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访视3</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访视4</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访视5</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访视6</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extLst>
                  <a:ext uri="{0D108BD9-81ED-4DB2-BD59-A6C34878D82A}">
                    <a16:rowId xmlns:a16="http://schemas.microsoft.com/office/drawing/2014/main" val="452643228"/>
                  </a:ext>
                </a:extLst>
              </a:tr>
              <a:tr h="569798">
                <a:tc vMerge="1">
                  <a:txBody>
                    <a:bodyPr/>
                    <a:lstStyle/>
                    <a:p>
                      <a:endParaRPr lang="zh-CN" altLang="en-US"/>
                    </a:p>
                  </a:txBody>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就诊当天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第-1次月经结束后3±2天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第1次月经结束后3±2天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第2次月经结束后3±2天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第3次月经结束后3±2天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第4次月经结束后3±2天</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extLst>
                  <a:ext uri="{0D108BD9-81ED-4DB2-BD59-A6C34878D82A}">
                    <a16:rowId xmlns:a16="http://schemas.microsoft.com/office/drawing/2014/main" val="1215006036"/>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签署知情同意书</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2747596080"/>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分配筛选号</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645110885"/>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人口学</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资料</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1483976636"/>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月经</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情况</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4222952637"/>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过敏史、家族</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史</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629342534"/>
                  </a:ext>
                </a:extLst>
              </a:tr>
              <a:tr h="569798">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乳腺增生病诊断和</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治疗</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890295033"/>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既往病史及治疗</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史</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3515404342"/>
                  </a:ext>
                </a:extLst>
              </a:tr>
              <a:tr h="569798">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现患疾病及伴随</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治疗</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l" fontAlgn="ctr"/>
                      <a:r>
                        <a:rPr lang="zh-CN"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359805280"/>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乳腺疼痛NRS</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评分</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885999813"/>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乳腺</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3810638643"/>
                  </a:ext>
                </a:extLst>
              </a:tr>
              <a:tr h="288039">
                <a:tc>
                  <a:txBody>
                    <a:bodyPr/>
                    <a:lstStyle/>
                    <a:p>
                      <a:pPr algn="ctr" fontAlgn="ctr"/>
                      <a:r>
                        <a:rPr lang="zh-CN"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身高、</a:t>
                      </a:r>
                      <a:r>
                        <a:rPr lang="zh-CN" sz="1300" u="none" strike="noStrike" dirty="0" smtClean="0">
                          <a:effectLst/>
                          <a:latin typeface="Times New Roman" panose="02020603050405020304" pitchFamily="18" charset="0"/>
                          <a:ea typeface="微软雅黑" panose="020B0503020204020204" pitchFamily="34" charset="-122"/>
                          <a:cs typeface="Times New Roman" panose="02020603050405020304" pitchFamily="18" charset="0"/>
                        </a:rPr>
                        <a:t>体重</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tc>
                  <a:txBody>
                    <a:bodyPr/>
                    <a:lstStyle/>
                    <a:p>
                      <a:pPr algn="ctr" fontAlgn="ctr"/>
                      <a:r>
                        <a:rPr lang="en-US" sz="130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tc>
                <a:extLst>
                  <a:ext uri="{0D108BD9-81ED-4DB2-BD59-A6C34878D82A}">
                    <a16:rowId xmlns:a16="http://schemas.microsoft.com/office/drawing/2014/main" val="3375047951"/>
                  </a:ext>
                </a:extLst>
              </a:tr>
              <a:tr h="288039">
                <a:tc>
                  <a:txBody>
                    <a:bodyPr/>
                    <a:lstStyle/>
                    <a:p>
                      <a:pPr algn="ctr" fontAlgn="ctr"/>
                      <a:r>
                        <a:rPr lang="zh-CN" altLang="en-US" sz="13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生命体征检查</a:t>
                      </a:r>
                      <a:endParaRPr lang="zh-CN" sz="13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568" marR="3568" marT="4756" marB="0" anchor="ctr">
                    <a:solidFill>
                      <a:schemeClr val="accent1">
                        <a:lumMod val="60000"/>
                        <a:lumOff val="40000"/>
                      </a:schemeClr>
                    </a:solidFill>
                  </a:tcPr>
                </a:tc>
                <a:tc>
                  <a:txBody>
                    <a:bodyPr/>
                    <a:lstStyle/>
                    <a:p>
                      <a:pPr algn="ctr">
                        <a:spcAft>
                          <a:spcPts val="0"/>
                        </a:spcAft>
                      </a:pPr>
                      <a:r>
                        <a:rPr lang="en-US" sz="1050" kern="100">
                          <a:solidFill>
                            <a:srgbClr val="000000"/>
                          </a:solidFill>
                          <a:effectLst/>
                          <a:latin typeface="Times New Roman"/>
                          <a:ea typeface="宋体"/>
                          <a:cs typeface="Times New Roman"/>
                        </a:rPr>
                        <a:t>×</a:t>
                      </a:r>
                      <a:endParaRPr lang="zh-CN" sz="1050" kern="100">
                        <a:effectLst/>
                        <a:latin typeface="Times New Roman"/>
                        <a:ea typeface="宋体"/>
                        <a:cs typeface="Times New Roman"/>
                      </a:endParaRPr>
                    </a:p>
                  </a:txBody>
                  <a:tcPr marL="68580" marR="68580" marT="0" marB="0" anchor="ctr"/>
                </a:tc>
                <a:tc>
                  <a:txBody>
                    <a:bodyPr/>
                    <a:lstStyle/>
                    <a:p>
                      <a:pPr algn="ctr">
                        <a:spcAft>
                          <a:spcPts val="0"/>
                        </a:spcAft>
                      </a:pPr>
                      <a:r>
                        <a:rPr lang="en-US" sz="1050" kern="100">
                          <a:solidFill>
                            <a:srgbClr val="000000"/>
                          </a:solidFill>
                          <a:effectLst/>
                          <a:latin typeface="Times New Roman"/>
                          <a:ea typeface="宋体"/>
                          <a:cs typeface="Times New Roman"/>
                        </a:rPr>
                        <a:t>×</a:t>
                      </a:r>
                      <a:endParaRPr lang="zh-CN" sz="1050" kern="100">
                        <a:effectLst/>
                        <a:latin typeface="Times New Roman"/>
                        <a:ea typeface="宋体"/>
                        <a:cs typeface="Times New Roman"/>
                      </a:endParaRPr>
                    </a:p>
                  </a:txBody>
                  <a:tcPr marL="68580" marR="68580" marT="0" marB="0" anchor="ctr"/>
                </a:tc>
                <a:tc>
                  <a:txBody>
                    <a:bodyPr/>
                    <a:lstStyle/>
                    <a:p>
                      <a:pPr algn="ctr">
                        <a:spcAft>
                          <a:spcPts val="0"/>
                        </a:spcAft>
                      </a:pPr>
                      <a:r>
                        <a:rPr lang="en-US" sz="1050" kern="100">
                          <a:solidFill>
                            <a:srgbClr val="000000"/>
                          </a:solidFill>
                          <a:effectLst/>
                          <a:latin typeface="Times New Roman"/>
                          <a:ea typeface="宋体"/>
                          <a:cs typeface="Times New Roman"/>
                        </a:rPr>
                        <a:t>×</a:t>
                      </a:r>
                      <a:endParaRPr lang="zh-CN" sz="1050" kern="100">
                        <a:effectLst/>
                        <a:latin typeface="Times New Roman"/>
                        <a:ea typeface="宋体"/>
                        <a:cs typeface="Times New Roman"/>
                      </a:endParaRPr>
                    </a:p>
                  </a:txBody>
                  <a:tcPr marL="68580" marR="68580" marT="0" marB="0" anchor="ctr"/>
                </a:tc>
                <a:tc>
                  <a:txBody>
                    <a:bodyPr/>
                    <a:lstStyle/>
                    <a:p>
                      <a:pPr algn="ctr">
                        <a:spcAft>
                          <a:spcPts val="0"/>
                        </a:spcAft>
                      </a:pPr>
                      <a:r>
                        <a:rPr lang="en-US" sz="1050" kern="100">
                          <a:solidFill>
                            <a:srgbClr val="000000"/>
                          </a:solidFill>
                          <a:effectLst/>
                          <a:latin typeface="Times New Roman"/>
                          <a:ea typeface="宋体"/>
                          <a:cs typeface="Times New Roman"/>
                        </a:rPr>
                        <a:t>×</a:t>
                      </a:r>
                      <a:endParaRPr lang="zh-CN" sz="1050" kern="100">
                        <a:effectLst/>
                        <a:latin typeface="Times New Roman"/>
                        <a:ea typeface="宋体"/>
                        <a:cs typeface="Times New Roman"/>
                      </a:endParaRPr>
                    </a:p>
                  </a:txBody>
                  <a:tcPr marL="68580" marR="68580" marT="0" marB="0" anchor="ctr"/>
                </a:tc>
                <a:tc>
                  <a:txBody>
                    <a:bodyPr/>
                    <a:lstStyle/>
                    <a:p>
                      <a:pPr algn="ctr">
                        <a:spcAft>
                          <a:spcPts val="0"/>
                        </a:spcAft>
                      </a:pPr>
                      <a:r>
                        <a:rPr lang="en-US" sz="1050" kern="100">
                          <a:solidFill>
                            <a:srgbClr val="000000"/>
                          </a:solidFill>
                          <a:effectLst/>
                          <a:latin typeface="Times New Roman"/>
                          <a:ea typeface="宋体"/>
                          <a:cs typeface="Times New Roman"/>
                        </a:rPr>
                        <a:t>×</a:t>
                      </a:r>
                      <a:endParaRPr lang="zh-CN" sz="1050" kern="100">
                        <a:effectLst/>
                        <a:latin typeface="Times New Roman"/>
                        <a:ea typeface="宋体"/>
                        <a:cs typeface="Times New Roman"/>
                      </a:endParaRPr>
                    </a:p>
                  </a:txBody>
                  <a:tcPr marL="68580" marR="68580" marT="0" marB="0" anchor="ctr"/>
                </a:tc>
                <a:tc>
                  <a:txBody>
                    <a:bodyPr/>
                    <a:lstStyle/>
                    <a:p>
                      <a:pPr algn="ctr">
                        <a:spcAft>
                          <a:spcPts val="0"/>
                        </a:spcAft>
                      </a:pPr>
                      <a:r>
                        <a:rPr lang="en-US" sz="1050" kern="100" dirty="0">
                          <a:solidFill>
                            <a:srgbClr val="000000"/>
                          </a:solidFill>
                          <a:effectLst/>
                          <a:latin typeface="Times New Roman"/>
                          <a:ea typeface="宋体"/>
                          <a:cs typeface="Times New Roman"/>
                        </a:rPr>
                        <a:t>×</a:t>
                      </a:r>
                      <a:endParaRPr lang="zh-CN" sz="1050" kern="100" dirty="0">
                        <a:effectLst/>
                        <a:latin typeface="Times New Roman"/>
                        <a:ea typeface="宋体"/>
                        <a:cs typeface="Times New Roman"/>
                      </a:endParaRPr>
                    </a:p>
                  </a:txBody>
                  <a:tcPr marL="68580" marR="68580" marT="0" marB="0" anchor="ctr"/>
                </a:tc>
                <a:extLst>
                  <a:ext uri="{0D108BD9-81ED-4DB2-BD59-A6C34878D82A}">
                    <a16:rowId xmlns:a16="http://schemas.microsoft.com/office/drawing/2014/main" val="10015"/>
                  </a:ext>
                </a:extLst>
              </a:tr>
            </a:tbl>
          </a:graphicData>
        </a:graphic>
      </p:graphicFrame>
      <p:sp>
        <p:nvSpPr>
          <p:cNvPr id="5" name="矩形 4"/>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试验流程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5383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534908908"/>
              </p:ext>
            </p:extLst>
          </p:nvPr>
        </p:nvGraphicFramePr>
        <p:xfrm>
          <a:off x="158281" y="977068"/>
          <a:ext cx="8824229" cy="5733903"/>
        </p:xfrm>
        <a:graphic>
          <a:graphicData uri="http://schemas.openxmlformats.org/drawingml/2006/table">
            <a:tbl>
              <a:tblPr>
                <a:tableStyleId>{5C22544A-7EE6-4342-B048-85BDC9FD1C3A}</a:tableStyleId>
              </a:tblPr>
              <a:tblGrid>
                <a:gridCol w="1746719">
                  <a:extLst>
                    <a:ext uri="{9D8B030D-6E8A-4147-A177-3AD203B41FA5}">
                      <a16:colId xmlns:a16="http://schemas.microsoft.com/office/drawing/2014/main" val="2524820054"/>
                    </a:ext>
                  </a:extLst>
                </a:gridCol>
                <a:gridCol w="1333500">
                  <a:extLst>
                    <a:ext uri="{9D8B030D-6E8A-4147-A177-3AD203B41FA5}">
                      <a16:colId xmlns:a16="http://schemas.microsoft.com/office/drawing/2014/main" val="2538729193"/>
                    </a:ext>
                  </a:extLst>
                </a:gridCol>
                <a:gridCol w="1270000">
                  <a:extLst>
                    <a:ext uri="{9D8B030D-6E8A-4147-A177-3AD203B41FA5}">
                      <a16:colId xmlns:a16="http://schemas.microsoft.com/office/drawing/2014/main" val="4219633540"/>
                    </a:ext>
                  </a:extLst>
                </a:gridCol>
                <a:gridCol w="172281">
                  <a:extLst>
                    <a:ext uri="{9D8B030D-6E8A-4147-A177-3AD203B41FA5}">
                      <a16:colId xmlns:a16="http://schemas.microsoft.com/office/drawing/2014/main" val="20003"/>
                    </a:ext>
                  </a:extLst>
                </a:gridCol>
                <a:gridCol w="970719">
                  <a:extLst>
                    <a:ext uri="{9D8B030D-6E8A-4147-A177-3AD203B41FA5}">
                      <a16:colId xmlns:a16="http://schemas.microsoft.com/office/drawing/2014/main" val="4261178529"/>
                    </a:ext>
                  </a:extLst>
                </a:gridCol>
                <a:gridCol w="76948">
                  <a:extLst>
                    <a:ext uri="{9D8B030D-6E8A-4147-A177-3AD203B41FA5}">
                      <a16:colId xmlns:a16="http://schemas.microsoft.com/office/drawing/2014/main" val="20005"/>
                    </a:ext>
                  </a:extLst>
                </a:gridCol>
                <a:gridCol w="1027952">
                  <a:extLst>
                    <a:ext uri="{9D8B030D-6E8A-4147-A177-3AD203B41FA5}">
                      <a16:colId xmlns:a16="http://schemas.microsoft.com/office/drawing/2014/main" val="1795774508"/>
                    </a:ext>
                  </a:extLst>
                </a:gridCol>
                <a:gridCol w="92596">
                  <a:extLst>
                    <a:ext uri="{9D8B030D-6E8A-4147-A177-3AD203B41FA5}">
                      <a16:colId xmlns:a16="http://schemas.microsoft.com/office/drawing/2014/main" val="20007"/>
                    </a:ext>
                  </a:extLst>
                </a:gridCol>
                <a:gridCol w="999604">
                  <a:extLst>
                    <a:ext uri="{9D8B030D-6E8A-4147-A177-3AD203B41FA5}">
                      <a16:colId xmlns:a16="http://schemas.microsoft.com/office/drawing/2014/main" val="3317999288"/>
                    </a:ext>
                  </a:extLst>
                </a:gridCol>
                <a:gridCol w="1133910">
                  <a:extLst>
                    <a:ext uri="{9D8B030D-6E8A-4147-A177-3AD203B41FA5}">
                      <a16:colId xmlns:a16="http://schemas.microsoft.com/office/drawing/2014/main" val="4139046630"/>
                    </a:ext>
                  </a:extLst>
                </a:gridCol>
              </a:tblGrid>
              <a:tr h="298493">
                <a:tc rowSpan="4">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研究步骤</a:t>
                      </a:r>
                    </a:p>
                  </a:txBody>
                  <a:tcPr marL="5252" marR="5252" marT="700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筛选期</a:t>
                      </a:r>
                    </a:p>
                  </a:txBody>
                  <a:tcPr marL="5252" marR="5252" marT="7000" marB="0" anchor="ct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导入期</a:t>
                      </a:r>
                    </a:p>
                  </a:txBody>
                  <a:tcPr marL="5252" marR="5252" marT="7000" marB="0" anchor="ctr">
                    <a:lnT w="9525" cap="flat" cmpd="sng" algn="ctr">
                      <a:solidFill>
                        <a:schemeClr val="bg1"/>
                      </a:solidFill>
                      <a:prstDash val="solid"/>
                      <a:round/>
                      <a:headEnd type="none" w="med" len="med"/>
                      <a:tailEnd type="none" w="med" len="med"/>
                    </a:lnT>
                    <a:solidFill>
                      <a:schemeClr val="accent1">
                        <a:lumMod val="60000"/>
                        <a:lumOff val="40000"/>
                      </a:schemeClr>
                    </a:solidFill>
                  </a:tcPr>
                </a:tc>
                <a:tc gridSpan="6">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治疗期</a:t>
                      </a:r>
                    </a:p>
                  </a:txBody>
                  <a:tcPr marL="5252" marR="5252" marT="7000" marB="0" anchor="ctr">
                    <a:lnT w="9525"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T w="9525"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algn="ctr" defTabSz="723900" rtl="0" eaLnBrk="1" fontAlgn="ctr" latinLnBrk="0" hangingPunct="1"/>
                      <a:r>
                        <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随访期</a:t>
                      </a:r>
                    </a:p>
                  </a:txBody>
                  <a:tcPr marL="5252" marR="5252" marT="7000" marB="0" anchor="ctr">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solidFill>
                      <a:schemeClr val="accent1">
                        <a:lumMod val="60000"/>
                        <a:lumOff val="40000"/>
                      </a:schemeClr>
                    </a:solidFill>
                  </a:tcPr>
                </a:tc>
                <a:extLst>
                  <a:ext uri="{0D108BD9-81ED-4DB2-BD59-A6C34878D82A}">
                    <a16:rowId xmlns:a16="http://schemas.microsoft.com/office/drawing/2014/main" val="2886725882"/>
                  </a:ext>
                </a:extLst>
              </a:tr>
              <a:tr h="499745">
                <a:tc vMerge="1">
                  <a:txBody>
                    <a:bodyPr/>
                    <a:lstStyle/>
                    <a:p>
                      <a:endParaRPr lang="zh-CN" altLang="en-US"/>
                    </a:p>
                  </a:txBody>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（就诊至-2次月经结束）</a:t>
                      </a:r>
                    </a:p>
                  </a:txBody>
                  <a:tcPr marL="5252" marR="5252" marT="700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（-2次月经结束至-1次月经结束）</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gridSpan="6">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（3个月经周期）</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（1个月经周期）</a:t>
                      </a:r>
                    </a:p>
                  </a:txBody>
                  <a:tcPr marL="5252" marR="5252" marT="7000" marB="0" anchor="ctr">
                    <a:lnR w="9525" cap="flat" cmpd="sng" algn="ctr">
                      <a:solidFill>
                        <a:schemeClr val="bg1"/>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139689181"/>
                  </a:ext>
                </a:extLst>
              </a:tr>
              <a:tr h="316784">
                <a:tc vMerge="1">
                  <a:txBody>
                    <a:bodyPr/>
                    <a:lstStyle/>
                    <a:p>
                      <a:endParaRPr lang="zh-CN" altLang="en-US"/>
                    </a:p>
                  </a:txBody>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访视1</a:t>
                      </a:r>
                    </a:p>
                  </a:txBody>
                  <a:tcPr marL="5252" marR="5252" marT="7000" marB="0" anchor="ct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访视2</a:t>
                      </a: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访视3</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访视4</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访视5</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访视6</a:t>
                      </a:r>
                    </a:p>
                  </a:txBody>
                  <a:tcPr marL="5252" marR="5252" marT="7000" marB="0" anchor="ctr">
                    <a:lnR w="9525" cap="flat" cmpd="sng" algn="ctr">
                      <a:solidFill>
                        <a:schemeClr val="bg1"/>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3904057834"/>
                  </a:ext>
                </a:extLst>
              </a:tr>
              <a:tr h="572711">
                <a:tc vMerge="1">
                  <a:txBody>
                    <a:bodyPr/>
                    <a:lstStyle/>
                    <a:p>
                      <a:endParaRPr lang="zh-CN" altLang="en-US"/>
                    </a:p>
                  </a:txBody>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就诊当天</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第-1次月经结束后3±2天</a:t>
                      </a: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第1次月经结束后3±2天</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第2次月经结束后3±2天</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第3次月经结束后3±2天</a:t>
                      </a:r>
                    </a:p>
                  </a:txBody>
                  <a:tcPr marL="5252" marR="5252" marT="7000" marB="0" anchor="ctr">
                    <a:solidFill>
                      <a:schemeClr val="accent1">
                        <a:lumMod val="60000"/>
                        <a:lumOff val="40000"/>
                      </a:schemeClr>
                    </a:solidFill>
                  </a:tcP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solidFill>
                      <a:schemeClr val="accent1">
                        <a:lumMod val="60000"/>
                        <a:lumOff val="40000"/>
                      </a:schemeClr>
                    </a:solidFill>
                  </a:tcP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第4次月经结束后3±2天</a:t>
                      </a:r>
                    </a:p>
                  </a:txBody>
                  <a:tcPr marL="5252" marR="5252" marT="7000" marB="0" anchor="ctr">
                    <a:lnR w="9525" cap="flat" cmpd="sng" algn="ctr">
                      <a:solidFill>
                        <a:schemeClr val="bg1"/>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167620795"/>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乳腺B超</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solidFill>
                      <a:schemeClr val="accent1">
                        <a:lumMod val="60000"/>
                        <a:lumOff val="40000"/>
                      </a:schemeClr>
                    </a:solidFill>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477831243"/>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乳腺钼靶</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09737037"/>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心电图</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412736938"/>
                  </a:ext>
                </a:extLst>
              </a:tr>
              <a:tr h="245634">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血妊娠</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873094974"/>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肝功能、肾</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功能</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966502905"/>
                  </a:ext>
                </a:extLst>
              </a:tr>
              <a:tr h="499745">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血常规、尿常规+镜检、便常规+</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潜血</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407894965"/>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性激素</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检查</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965408154"/>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中医证候</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评分</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937958783"/>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核实入排</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标准</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379941844"/>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随机、分配受试者编号</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62412999"/>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发放试验药物/日记卡</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54492431"/>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回收试验药物/日记卡</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pPr marL="0" algn="ctr" defTabSz="723900" rtl="0" eaLnBrk="1" fontAlgn="ctr" latinLnBrk="0" hangingPunct="1"/>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baseline="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993505072"/>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服用试验药物</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7">
                  <a:txBody>
                    <a:bodyPr/>
                    <a:lstStyle/>
                    <a:p>
                      <a:pPr marL="0" algn="ctr" defTabSz="723900" rtl="0" eaLnBrk="1" fontAlgn="ctr" latinLnBrk="0" hangingPunct="1"/>
                      <a:r>
                        <a:rPr lang="en-US"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860470789"/>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收集不良事件</a:t>
                      </a:r>
                    </a:p>
                  </a:txBody>
                  <a:tcPr marL="5252" marR="5252" marT="7000" marB="0" anchor="ctr">
                    <a:lnL w="9525"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endParaRPr lang="zh-CN" altLang="en-US"/>
                    </a:p>
                  </a:txBody>
                  <a:tcP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endParaRPr lang="zh-CN" altLang="en-US"/>
                    </a:p>
                  </a:txBody>
                  <a:tcP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hMerge="1">
                  <a:txBody>
                    <a:bodyPr/>
                    <a:lstStyle/>
                    <a:p>
                      <a:endParaRPr lang="zh-CN" altLang="en-US"/>
                    </a:p>
                  </a:txBody>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208724743"/>
                  </a:ext>
                </a:extLst>
              </a:tr>
              <a:tr h="253907">
                <a:tc>
                  <a:txBody>
                    <a:bodyPr/>
                    <a:lstStyle/>
                    <a:p>
                      <a:pPr marL="0" algn="ctr" defTabSz="723900" rtl="0" eaLnBrk="1" fontAlgn="ctr" latinLnBrk="0" hangingPunct="1"/>
                      <a:r>
                        <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收集伴随</a:t>
                      </a:r>
                      <a:r>
                        <a:rPr lang="zh-CN" sz="1300" u="none" strike="noStrike" kern="1200" dirty="0" smtClean="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治疗</a:t>
                      </a:r>
                      <a:endParaRPr lang="zh-CN" sz="1300" u="none" strike="noStrike" kern="1200" baseline="300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L w="9525" cap="flat" cmpd="sng" algn="ctr">
                      <a:solidFill>
                        <a:schemeClr val="bg1"/>
                      </a:solidFill>
                      <a:prstDash val="solid"/>
                      <a:round/>
                      <a:headEnd type="none" w="med" len="med"/>
                      <a:tailEnd type="none" w="med" len="med"/>
                    </a:lnL>
                    <a:lnB w="952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B w="9525" cap="flat" cmpd="sng" algn="ctr">
                      <a:solidFill>
                        <a:schemeClr val="bg1"/>
                      </a:solidFill>
                      <a:prstDash val="solid"/>
                      <a:round/>
                      <a:headEnd type="none" w="med" len="med"/>
                      <a:tailEnd type="none" w="med" len="med"/>
                    </a:lnB>
                  </a:tcP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B w="9525" cap="flat" cmpd="sng" algn="ctr">
                      <a:solidFill>
                        <a:schemeClr val="bg1"/>
                      </a:solidFill>
                      <a:prstDash val="solid"/>
                      <a:round/>
                      <a:headEnd type="none" w="med" len="med"/>
                      <a:tailEnd type="none" w="med" len="med"/>
                    </a:lnB>
                  </a:tcPr>
                </a:tc>
                <a:tc hMerge="1">
                  <a:txBody>
                    <a:bodyPr/>
                    <a:lstStyle/>
                    <a:p>
                      <a:endParaRPr lang="zh-CN" altLang="en-US"/>
                    </a:p>
                  </a:txBody>
                  <a:tcP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B w="9525" cap="flat" cmpd="sng" algn="ctr">
                      <a:solidFill>
                        <a:schemeClr val="bg1"/>
                      </a:solidFill>
                      <a:prstDash val="solid"/>
                      <a:round/>
                      <a:headEnd type="none" w="med" len="med"/>
                      <a:tailEnd type="none" w="med" len="med"/>
                    </a:lnB>
                  </a:tcPr>
                </a:tc>
                <a:tc hMerge="1">
                  <a:txBody>
                    <a:bodyPr/>
                    <a:lstStyle/>
                    <a:p>
                      <a:endParaRPr lang="zh-CN" altLang="en-US"/>
                    </a:p>
                  </a:txBody>
                  <a:tcPr/>
                </a:tc>
                <a:tc gridSpan="2">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B w="9525" cap="flat" cmpd="sng" algn="ctr">
                      <a:solidFill>
                        <a:schemeClr val="bg1"/>
                      </a:solidFill>
                      <a:prstDash val="solid"/>
                      <a:round/>
                      <a:headEnd type="none" w="med" len="med"/>
                      <a:tailEnd type="none" w="med" len="med"/>
                    </a:lnB>
                  </a:tcPr>
                </a:tc>
                <a:tc hMerge="1">
                  <a:txBody>
                    <a:bodyPr/>
                    <a:lstStyle/>
                    <a:p>
                      <a:endParaRPr lang="zh-CN" altLang="en-US"/>
                    </a:p>
                  </a:txBody>
                  <a:tcPr/>
                </a:tc>
                <a:tc>
                  <a:txBody>
                    <a:bodyPr/>
                    <a:lstStyle/>
                    <a:p>
                      <a:pPr marL="0" algn="ctr" defTabSz="723900" rtl="0" eaLnBrk="1" fontAlgn="ctr" latinLnBrk="0" hangingPunct="1"/>
                      <a:r>
                        <a:rPr lang="en-US"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B w="9525" cap="flat" cmpd="sng" algn="ctr">
                      <a:solidFill>
                        <a:schemeClr val="bg1"/>
                      </a:solidFill>
                      <a:prstDash val="solid"/>
                      <a:round/>
                      <a:headEnd type="none" w="med" len="med"/>
                      <a:tailEnd type="none" w="med" len="med"/>
                    </a:lnB>
                  </a:tcPr>
                </a:tc>
                <a:tc>
                  <a:txBody>
                    <a:bodyPr/>
                    <a:lstStyle/>
                    <a:p>
                      <a:pPr marL="0" algn="ctr" defTabSz="723900" rtl="0" eaLnBrk="1" fontAlgn="ctr" latinLnBrk="0" hangingPunct="1"/>
                      <a:r>
                        <a:rPr lang="en-US"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u="none" strike="noStrike" kern="12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5252" marR="5252" marT="7000" marB="0" anchor="ctr">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27088716"/>
                  </a:ext>
                </a:extLst>
              </a:tr>
            </a:tbl>
          </a:graphicData>
        </a:graphic>
      </p:graphicFrame>
      <p:sp>
        <p:nvSpPr>
          <p:cNvPr id="4" name="矩形 3"/>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试验流程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9980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535212"/>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试验设计</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研究人群</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9987841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3" name="组合 21"/>
          <p:cNvGrpSpPr>
            <a:grpSpLocks/>
          </p:cNvGrpSpPr>
          <p:nvPr/>
        </p:nvGrpSpPr>
        <p:grpSpPr bwMode="auto">
          <a:xfrm>
            <a:off x="1979613" y="1989138"/>
            <a:ext cx="6470650" cy="3578225"/>
            <a:chOff x="1000187" y="1939307"/>
            <a:chExt cx="5594379" cy="2914800"/>
          </a:xfrm>
        </p:grpSpPr>
        <p:pic>
          <p:nvPicPr>
            <p:cNvPr id="389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0327" y="1939307"/>
              <a:ext cx="4896102" cy="29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文本框 5"/>
            <p:cNvSpPr txBox="1">
              <a:spLocks noChangeArrowheads="1"/>
            </p:cNvSpPr>
            <p:nvPr/>
          </p:nvSpPr>
          <p:spPr bwMode="auto">
            <a:xfrm>
              <a:off x="1187624" y="3003798"/>
              <a:ext cx="679673" cy="57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sp>
          <p:nvSpPr>
            <p:cNvPr id="38924" name="文本框 6"/>
            <p:cNvSpPr txBox="1">
              <a:spLocks noChangeArrowheads="1"/>
            </p:cNvSpPr>
            <p:nvPr/>
          </p:nvSpPr>
          <p:spPr bwMode="auto">
            <a:xfrm>
              <a:off x="1000187" y="3880084"/>
              <a:ext cx="679673" cy="57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sp>
          <p:nvSpPr>
            <p:cNvPr id="38925" name="文本框 7"/>
            <p:cNvSpPr txBox="1">
              <a:spLocks noChangeArrowheads="1"/>
            </p:cNvSpPr>
            <p:nvPr/>
          </p:nvSpPr>
          <p:spPr bwMode="auto">
            <a:xfrm>
              <a:off x="1000187" y="1939307"/>
              <a:ext cx="1521967" cy="7498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sp>
          <p:nvSpPr>
            <p:cNvPr id="38926" name="文本框 8"/>
            <p:cNvSpPr txBox="1">
              <a:spLocks noChangeArrowheads="1"/>
            </p:cNvSpPr>
            <p:nvPr/>
          </p:nvSpPr>
          <p:spPr bwMode="auto">
            <a:xfrm>
              <a:off x="3731899" y="2000264"/>
              <a:ext cx="1992229" cy="57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sp>
          <p:nvSpPr>
            <p:cNvPr id="38927" name="文本框 9"/>
            <p:cNvSpPr txBox="1">
              <a:spLocks noChangeArrowheads="1"/>
            </p:cNvSpPr>
            <p:nvPr/>
          </p:nvSpPr>
          <p:spPr bwMode="auto">
            <a:xfrm>
              <a:off x="4602337" y="2624744"/>
              <a:ext cx="1992229" cy="57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sp>
          <p:nvSpPr>
            <p:cNvPr id="38928" name="文本框 10"/>
            <p:cNvSpPr txBox="1">
              <a:spLocks noChangeArrowheads="1"/>
            </p:cNvSpPr>
            <p:nvPr/>
          </p:nvSpPr>
          <p:spPr bwMode="auto">
            <a:xfrm>
              <a:off x="4430417" y="3434445"/>
              <a:ext cx="1342269" cy="12688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endParaRPr kumimoji="0" lang="zh-CN" altLang="en-US" sz="1800"/>
            </a:p>
          </p:txBody>
        </p:sp>
      </p:grpSp>
      <p:sp>
        <p:nvSpPr>
          <p:cNvPr id="38914" name="矩形 12"/>
          <p:cNvSpPr>
            <a:spLocks noChangeArrowheads="1"/>
          </p:cNvSpPr>
          <p:nvPr/>
        </p:nvSpPr>
        <p:spPr bwMode="auto">
          <a:xfrm>
            <a:off x="1042988" y="3241675"/>
            <a:ext cx="1946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a:solidFill>
                  <a:srgbClr val="FFC000"/>
                </a:solidFill>
                <a:latin typeface="黑体" pitchFamily="49" charset="-122"/>
                <a:ea typeface="黑体" pitchFamily="49" charset="-122"/>
              </a:rPr>
              <a:t>生命体征</a:t>
            </a:r>
            <a:r>
              <a:rPr lang="zh-CN" altLang="en-US" sz="2000" b="1" dirty="0" smtClean="0">
                <a:solidFill>
                  <a:srgbClr val="FFC000"/>
                </a:solidFill>
                <a:latin typeface="黑体" pitchFamily="49" charset="-122"/>
                <a:ea typeface="黑体" pitchFamily="49" charset="-122"/>
              </a:rPr>
              <a:t>检查</a:t>
            </a:r>
            <a:endParaRPr lang="en-US" altLang="zh-CN" sz="2000" b="1" dirty="0" smtClean="0">
              <a:solidFill>
                <a:srgbClr val="FFC000"/>
              </a:solidFill>
              <a:latin typeface="黑体" pitchFamily="49" charset="-122"/>
              <a:ea typeface="黑体" pitchFamily="49" charset="-122"/>
            </a:endParaRPr>
          </a:p>
          <a:p>
            <a:pPr algn="ctr"/>
            <a:r>
              <a:rPr lang="zh-CN" altLang="en-US" sz="2000" b="1" dirty="0">
                <a:solidFill>
                  <a:srgbClr val="FFC000"/>
                </a:solidFill>
                <a:latin typeface="黑体" pitchFamily="49" charset="-122"/>
                <a:ea typeface="黑体" pitchFamily="49" charset="-122"/>
              </a:rPr>
              <a:t>（</a:t>
            </a:r>
            <a:r>
              <a:rPr lang="en-US" altLang="zh-CN" sz="2000" b="1" dirty="0" smtClean="0">
                <a:solidFill>
                  <a:srgbClr val="FFC000"/>
                </a:solidFill>
                <a:latin typeface="黑体" pitchFamily="49" charset="-122"/>
                <a:ea typeface="黑体" pitchFamily="49" charset="-122"/>
              </a:rPr>
              <a:t>V1-V5</a:t>
            </a:r>
            <a:r>
              <a:rPr lang="zh-CN" altLang="en-US" sz="2000" b="1" dirty="0" smtClean="0">
                <a:solidFill>
                  <a:srgbClr val="FFC000"/>
                </a:solidFill>
                <a:latin typeface="黑体" pitchFamily="49" charset="-122"/>
                <a:ea typeface="黑体" pitchFamily="49" charset="-122"/>
              </a:rPr>
              <a:t>）</a:t>
            </a:r>
            <a:endParaRPr lang="en-US" altLang="zh-CN" sz="2000" b="1" dirty="0">
              <a:solidFill>
                <a:srgbClr val="FFC000"/>
              </a:solidFill>
              <a:latin typeface="黑体" pitchFamily="49" charset="-122"/>
              <a:ea typeface="黑体" pitchFamily="49" charset="-122"/>
            </a:endParaRPr>
          </a:p>
        </p:txBody>
      </p:sp>
      <p:sp>
        <p:nvSpPr>
          <p:cNvPr id="38915" name="内容占位符 2"/>
          <p:cNvSpPr txBox="1">
            <a:spLocks/>
          </p:cNvSpPr>
          <p:nvPr/>
        </p:nvSpPr>
        <p:spPr bwMode="auto">
          <a:xfrm>
            <a:off x="5424488" y="3716339"/>
            <a:ext cx="3465512" cy="245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nSpc>
                <a:spcPct val="150000"/>
              </a:lnSpc>
              <a:spcBef>
                <a:spcPts val="575"/>
              </a:spcBef>
              <a:buClr>
                <a:schemeClr val="accent1"/>
              </a:buClr>
              <a:buSzPct val="85000"/>
              <a:buFont typeface="Wingdings 2" pitchFamily="18" charset="2"/>
              <a:buNone/>
            </a:pPr>
            <a:r>
              <a:rPr lang="zh-CN" altLang="en-US" sz="2000" b="1" dirty="0">
                <a:solidFill>
                  <a:srgbClr val="39C1E5"/>
                </a:solidFill>
                <a:latin typeface="黑体" pitchFamily="49" charset="-122"/>
                <a:ea typeface="黑体" pitchFamily="49" charset="-122"/>
              </a:rPr>
              <a:t> </a:t>
            </a:r>
            <a:r>
              <a:rPr lang="en-US" altLang="zh-CN" sz="2000" b="1" dirty="0">
                <a:solidFill>
                  <a:srgbClr val="39C1E5"/>
                </a:solidFill>
                <a:latin typeface="黑体" pitchFamily="49" charset="-122"/>
                <a:ea typeface="黑体" pitchFamily="49" charset="-122"/>
              </a:rPr>
              <a:t>  </a:t>
            </a:r>
            <a:r>
              <a:rPr lang="zh-CN" altLang="en-US" sz="2000" b="1" dirty="0">
                <a:solidFill>
                  <a:srgbClr val="39C1E5"/>
                </a:solidFill>
                <a:latin typeface="黑体" pitchFamily="49" charset="-122"/>
                <a:ea typeface="黑体" pitchFamily="49" charset="-122"/>
              </a:rPr>
              <a:t>实验室</a:t>
            </a:r>
            <a:r>
              <a:rPr lang="zh-CN" altLang="en-US" sz="2000" b="1" dirty="0" smtClean="0">
                <a:solidFill>
                  <a:srgbClr val="39C1E5"/>
                </a:solidFill>
                <a:latin typeface="黑体" pitchFamily="49" charset="-122"/>
                <a:ea typeface="黑体" pitchFamily="49" charset="-122"/>
              </a:rPr>
              <a:t>检查：</a:t>
            </a:r>
            <a:endParaRPr lang="zh-CN" altLang="en-US" sz="2000" b="1" dirty="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2" pitchFamily="18" charset="2"/>
              <a:buNone/>
            </a:pPr>
            <a:r>
              <a:rPr lang="zh-CN" altLang="zh-CN" sz="1400" b="1" dirty="0">
                <a:solidFill>
                  <a:srgbClr val="39C1E5"/>
                </a:solidFill>
                <a:latin typeface="黑体" pitchFamily="49" charset="-122"/>
                <a:ea typeface="黑体" pitchFamily="49" charset="-122"/>
              </a:rPr>
              <a:t>①</a:t>
            </a:r>
            <a:r>
              <a:rPr lang="zh-CN" altLang="en-US" sz="1400" b="1" dirty="0">
                <a:solidFill>
                  <a:srgbClr val="39C1E5"/>
                </a:solidFill>
                <a:latin typeface="黑体" pitchFamily="49" charset="-122"/>
                <a:ea typeface="黑体" pitchFamily="49" charset="-122"/>
              </a:rPr>
              <a:t>性激素</a:t>
            </a:r>
            <a:r>
              <a:rPr lang="zh-CN" altLang="en-US" sz="1400" b="1" dirty="0" smtClean="0">
                <a:solidFill>
                  <a:srgbClr val="39C1E5"/>
                </a:solidFill>
                <a:latin typeface="黑体" pitchFamily="49" charset="-122"/>
                <a:ea typeface="黑体" pitchFamily="49" charset="-122"/>
              </a:rPr>
              <a:t>检查（</a:t>
            </a:r>
            <a:r>
              <a:rPr lang="en-US" altLang="zh-CN" sz="1400" b="1" dirty="0" smtClean="0">
                <a:solidFill>
                  <a:srgbClr val="39C1E5"/>
                </a:solidFill>
                <a:latin typeface="黑体" pitchFamily="49" charset="-122"/>
                <a:ea typeface="黑体" pitchFamily="49" charset="-122"/>
              </a:rPr>
              <a:t>V2</a:t>
            </a:r>
            <a:r>
              <a:rPr lang="zh-CN" altLang="en-US" sz="1400" b="1" dirty="0" smtClean="0">
                <a:solidFill>
                  <a:srgbClr val="39C1E5"/>
                </a:solidFill>
                <a:latin typeface="黑体" pitchFamily="49" charset="-122"/>
                <a:ea typeface="黑体" pitchFamily="49" charset="-122"/>
              </a:rPr>
              <a:t>、</a:t>
            </a:r>
            <a:r>
              <a:rPr lang="en-US" altLang="zh-CN" sz="1400" b="1" dirty="0" smtClean="0">
                <a:solidFill>
                  <a:srgbClr val="39C1E5"/>
                </a:solidFill>
                <a:latin typeface="黑体" pitchFamily="49" charset="-122"/>
                <a:ea typeface="黑体" pitchFamily="49" charset="-122"/>
              </a:rPr>
              <a:t>V5</a:t>
            </a:r>
            <a:r>
              <a:rPr lang="zh-CN" altLang="en-US" sz="1400" b="1" dirty="0" smtClean="0">
                <a:solidFill>
                  <a:srgbClr val="39C1E5"/>
                </a:solidFill>
                <a:latin typeface="黑体" pitchFamily="49" charset="-122"/>
                <a:ea typeface="黑体" pitchFamily="49" charset="-122"/>
              </a:rPr>
              <a:t>）；</a:t>
            </a:r>
            <a:endParaRPr lang="en-US" altLang="zh-CN" sz="1400" b="1" dirty="0" smtClean="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2" pitchFamily="18" charset="2"/>
              <a:buNone/>
            </a:pPr>
            <a:r>
              <a:rPr lang="zh-CN" altLang="zh-CN" sz="1400" b="1" dirty="0" smtClean="0">
                <a:solidFill>
                  <a:srgbClr val="39C1E5"/>
                </a:solidFill>
                <a:latin typeface="黑体" pitchFamily="49" charset="-122"/>
                <a:ea typeface="黑体" pitchFamily="49" charset="-122"/>
              </a:rPr>
              <a:t>②</a:t>
            </a:r>
            <a:r>
              <a:rPr lang="zh-CN" altLang="en-US" sz="1400" b="1" dirty="0">
                <a:solidFill>
                  <a:srgbClr val="39C1E5"/>
                </a:solidFill>
                <a:latin typeface="黑体" pitchFamily="49" charset="-122"/>
                <a:ea typeface="黑体" pitchFamily="49" charset="-122"/>
              </a:rPr>
              <a:t>肝功能；</a:t>
            </a:r>
            <a:r>
              <a:rPr lang="zh-CN" altLang="zh-CN" sz="1400" b="1" dirty="0">
                <a:solidFill>
                  <a:srgbClr val="39C1E5"/>
                </a:solidFill>
                <a:latin typeface="黑体" pitchFamily="49" charset="-122"/>
                <a:ea typeface="黑体" pitchFamily="49" charset="-122"/>
              </a:rPr>
              <a:t>③</a:t>
            </a:r>
            <a:r>
              <a:rPr lang="zh-CN" altLang="en-US" sz="1400" b="1" dirty="0">
                <a:solidFill>
                  <a:srgbClr val="39C1E5"/>
                </a:solidFill>
                <a:latin typeface="黑体" pitchFamily="49" charset="-122"/>
                <a:ea typeface="黑体" pitchFamily="49" charset="-122"/>
              </a:rPr>
              <a:t>肾功能</a:t>
            </a:r>
            <a:r>
              <a:rPr lang="zh-CN" altLang="en-US" sz="1400" b="1" dirty="0" smtClean="0">
                <a:solidFill>
                  <a:srgbClr val="39C1E5"/>
                </a:solidFill>
                <a:latin typeface="黑体" pitchFamily="49" charset="-122"/>
                <a:ea typeface="黑体" pitchFamily="49" charset="-122"/>
              </a:rPr>
              <a:t>；</a:t>
            </a:r>
            <a:endParaRPr lang="en-US" altLang="zh-CN" sz="1400" b="1" dirty="0" smtClean="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2" pitchFamily="18" charset="2"/>
              <a:buNone/>
            </a:pPr>
            <a:r>
              <a:rPr lang="zh-CN" altLang="zh-CN" sz="1400" b="1" dirty="0" smtClean="0">
                <a:solidFill>
                  <a:srgbClr val="39C1E5"/>
                </a:solidFill>
                <a:latin typeface="黑体" pitchFamily="49" charset="-122"/>
                <a:ea typeface="黑体" pitchFamily="49" charset="-122"/>
              </a:rPr>
              <a:t>④</a:t>
            </a:r>
            <a:r>
              <a:rPr lang="zh-CN" altLang="en-US" sz="1400" b="1" dirty="0">
                <a:solidFill>
                  <a:srgbClr val="39C1E5"/>
                </a:solidFill>
                <a:latin typeface="黑体" pitchFamily="49" charset="-122"/>
                <a:ea typeface="黑体" pitchFamily="49" charset="-122"/>
              </a:rPr>
              <a:t>血常规；</a:t>
            </a:r>
            <a:r>
              <a:rPr lang="zh-CN" altLang="zh-CN" sz="1400" b="1" dirty="0">
                <a:solidFill>
                  <a:srgbClr val="39C1E5"/>
                </a:solidFill>
                <a:latin typeface="黑体" pitchFamily="49" charset="-122"/>
                <a:ea typeface="黑体" pitchFamily="49" charset="-122"/>
              </a:rPr>
              <a:t>⑤</a:t>
            </a:r>
            <a:r>
              <a:rPr lang="zh-CN" altLang="en-US" sz="1400" b="1" dirty="0">
                <a:solidFill>
                  <a:srgbClr val="39C1E5"/>
                </a:solidFill>
                <a:latin typeface="黑体" pitchFamily="49" charset="-122"/>
                <a:ea typeface="黑体" pitchFamily="49" charset="-122"/>
              </a:rPr>
              <a:t>尿常规</a:t>
            </a:r>
            <a:r>
              <a:rPr lang="en-US" altLang="zh-CN" sz="1400" b="1" dirty="0">
                <a:solidFill>
                  <a:srgbClr val="39C1E5"/>
                </a:solidFill>
                <a:latin typeface="黑体" pitchFamily="49" charset="-122"/>
                <a:ea typeface="黑体" pitchFamily="49" charset="-122"/>
              </a:rPr>
              <a:t>+</a:t>
            </a:r>
            <a:r>
              <a:rPr lang="zh-CN" altLang="en-US" sz="1400" b="1" dirty="0">
                <a:solidFill>
                  <a:srgbClr val="39C1E5"/>
                </a:solidFill>
                <a:latin typeface="黑体" pitchFamily="49" charset="-122"/>
                <a:ea typeface="黑体" pitchFamily="49" charset="-122"/>
              </a:rPr>
              <a:t>尿沉渣</a:t>
            </a:r>
            <a:r>
              <a:rPr lang="zh-CN" altLang="en-US" sz="1400" b="1" dirty="0" smtClean="0">
                <a:solidFill>
                  <a:srgbClr val="39C1E5"/>
                </a:solidFill>
                <a:latin typeface="黑体" pitchFamily="49" charset="-122"/>
                <a:ea typeface="黑体" pitchFamily="49" charset="-122"/>
              </a:rPr>
              <a:t>；</a:t>
            </a:r>
            <a:endParaRPr lang="en-US" altLang="zh-CN" sz="1400" b="1" dirty="0" smtClean="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2" pitchFamily="18" charset="2"/>
              <a:buNone/>
            </a:pPr>
            <a:r>
              <a:rPr lang="zh-CN" altLang="zh-CN" sz="1400" b="1" dirty="0" smtClean="0">
                <a:solidFill>
                  <a:srgbClr val="39C1E5"/>
                </a:solidFill>
                <a:latin typeface="黑体" pitchFamily="49" charset="-122"/>
                <a:ea typeface="黑体" pitchFamily="49" charset="-122"/>
              </a:rPr>
              <a:t>⑥</a:t>
            </a:r>
            <a:r>
              <a:rPr lang="zh-CN" altLang="en-US" sz="1400" b="1" dirty="0">
                <a:solidFill>
                  <a:srgbClr val="39C1E5"/>
                </a:solidFill>
                <a:latin typeface="黑体" pitchFamily="49" charset="-122"/>
                <a:ea typeface="黑体" pitchFamily="49" charset="-122"/>
              </a:rPr>
              <a:t>便常规</a:t>
            </a:r>
            <a:r>
              <a:rPr lang="en-US" altLang="zh-CN" sz="1400" b="1" dirty="0">
                <a:solidFill>
                  <a:srgbClr val="39C1E5"/>
                </a:solidFill>
                <a:latin typeface="黑体" pitchFamily="49" charset="-122"/>
                <a:ea typeface="黑体" pitchFamily="49" charset="-122"/>
              </a:rPr>
              <a:t>+</a:t>
            </a:r>
            <a:r>
              <a:rPr lang="zh-CN" altLang="en-US" sz="1400" b="1" dirty="0" smtClean="0">
                <a:solidFill>
                  <a:srgbClr val="39C1E5"/>
                </a:solidFill>
                <a:latin typeface="黑体" pitchFamily="49" charset="-122"/>
                <a:ea typeface="黑体" pitchFamily="49" charset="-122"/>
              </a:rPr>
              <a:t>潜血；</a:t>
            </a:r>
            <a:endParaRPr lang="en-US" altLang="zh-CN" sz="1400" b="1" dirty="0">
              <a:solidFill>
                <a:srgbClr val="39C1E5"/>
              </a:solidFill>
              <a:latin typeface="黑体" pitchFamily="49" charset="-122"/>
              <a:ea typeface="黑体" pitchFamily="49" charset="-122"/>
            </a:endParaRPr>
          </a:p>
          <a:p>
            <a:pPr>
              <a:lnSpc>
                <a:spcPct val="150000"/>
              </a:lnSpc>
              <a:buClr>
                <a:schemeClr val="accent1"/>
              </a:buClr>
              <a:buSzPct val="85000"/>
              <a:buFont typeface="Wingdings 2" pitchFamily="18" charset="2"/>
              <a:buNone/>
            </a:pPr>
            <a:r>
              <a:rPr lang="en-US" altLang="zh-CN" sz="1400" b="1" dirty="0" smtClean="0">
                <a:solidFill>
                  <a:srgbClr val="39C1E5"/>
                </a:solidFill>
                <a:latin typeface="黑体" pitchFamily="49" charset="-122"/>
                <a:ea typeface="黑体" pitchFamily="49" charset="-122"/>
              </a:rPr>
              <a:t>(V1</a:t>
            </a:r>
            <a:r>
              <a:rPr lang="zh-CN" altLang="en-US" sz="1400" b="1" dirty="0" smtClean="0">
                <a:solidFill>
                  <a:srgbClr val="39C1E5"/>
                </a:solidFill>
                <a:latin typeface="黑体" pitchFamily="49" charset="-122"/>
                <a:ea typeface="黑体" pitchFamily="49" charset="-122"/>
              </a:rPr>
              <a:t>、</a:t>
            </a:r>
            <a:r>
              <a:rPr lang="en-US" altLang="zh-CN" sz="1400" b="1" dirty="0" smtClean="0">
                <a:solidFill>
                  <a:srgbClr val="39C1E5"/>
                </a:solidFill>
                <a:latin typeface="黑体" pitchFamily="49" charset="-122"/>
                <a:ea typeface="黑体" pitchFamily="49" charset="-122"/>
              </a:rPr>
              <a:t>V2</a:t>
            </a:r>
            <a:r>
              <a:rPr lang="zh-CN" altLang="en-US" sz="1400" b="1" dirty="0" smtClean="0">
                <a:solidFill>
                  <a:srgbClr val="39C1E5"/>
                </a:solidFill>
                <a:latin typeface="黑体" pitchFamily="49" charset="-122"/>
                <a:ea typeface="黑体" pitchFamily="49" charset="-122"/>
              </a:rPr>
              <a:t>、</a:t>
            </a:r>
            <a:r>
              <a:rPr lang="en-US" altLang="zh-CN" sz="1400" b="1" dirty="0" smtClean="0">
                <a:solidFill>
                  <a:srgbClr val="39C1E5"/>
                </a:solidFill>
                <a:latin typeface="黑体" pitchFamily="49" charset="-122"/>
                <a:ea typeface="黑体" pitchFamily="49" charset="-122"/>
              </a:rPr>
              <a:t>V3</a:t>
            </a:r>
            <a:r>
              <a:rPr lang="zh-CN" altLang="en-US" sz="1400" b="1" dirty="0" smtClean="0">
                <a:solidFill>
                  <a:srgbClr val="39C1E5"/>
                </a:solidFill>
                <a:latin typeface="黑体" pitchFamily="49" charset="-122"/>
                <a:ea typeface="黑体" pitchFamily="49" charset="-122"/>
              </a:rPr>
              <a:t>、</a:t>
            </a:r>
            <a:r>
              <a:rPr lang="en-US" altLang="zh-CN" sz="1400" b="1" dirty="0" smtClean="0">
                <a:solidFill>
                  <a:srgbClr val="39C1E5"/>
                </a:solidFill>
                <a:latin typeface="黑体" pitchFamily="49" charset="-122"/>
                <a:ea typeface="黑体" pitchFamily="49" charset="-122"/>
              </a:rPr>
              <a:t>V5)</a:t>
            </a:r>
          </a:p>
          <a:p>
            <a:pPr>
              <a:lnSpc>
                <a:spcPct val="150000"/>
              </a:lnSpc>
              <a:spcBef>
                <a:spcPts val="575"/>
              </a:spcBef>
              <a:buClr>
                <a:schemeClr val="accent1"/>
              </a:buClr>
              <a:buSzPct val="85000"/>
              <a:buFont typeface="Wingdings" pitchFamily="2" charset="2"/>
              <a:buChar char="n"/>
            </a:pPr>
            <a:endParaRPr lang="en-US" altLang="zh-CN" sz="2000" b="1" dirty="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2" pitchFamily="18" charset="2"/>
              <a:buNone/>
            </a:pPr>
            <a:endParaRPr lang="en-US" altLang="zh-CN" sz="2000" b="1" dirty="0">
              <a:solidFill>
                <a:srgbClr val="39C1E5"/>
              </a:solidFill>
              <a:latin typeface="黑体" pitchFamily="49" charset="-122"/>
              <a:ea typeface="黑体" pitchFamily="49" charset="-122"/>
            </a:endParaRPr>
          </a:p>
          <a:p>
            <a:pPr>
              <a:lnSpc>
                <a:spcPct val="150000"/>
              </a:lnSpc>
              <a:spcBef>
                <a:spcPts val="575"/>
              </a:spcBef>
              <a:buClr>
                <a:schemeClr val="accent1"/>
              </a:buClr>
              <a:buSzPct val="85000"/>
              <a:buFont typeface="Wingdings" pitchFamily="2" charset="2"/>
              <a:buChar char="n"/>
            </a:pPr>
            <a:endParaRPr lang="zh-CN" altLang="en-US" sz="2000" b="1" dirty="0">
              <a:solidFill>
                <a:srgbClr val="39C1E5"/>
              </a:solidFill>
              <a:latin typeface="黑体" pitchFamily="49" charset="-122"/>
              <a:ea typeface="黑体" pitchFamily="49" charset="-122"/>
            </a:endParaRPr>
          </a:p>
        </p:txBody>
      </p:sp>
      <p:sp>
        <p:nvSpPr>
          <p:cNvPr id="38916" name="矩形 14"/>
          <p:cNvSpPr>
            <a:spLocks noChangeArrowheads="1"/>
          </p:cNvSpPr>
          <p:nvPr/>
        </p:nvSpPr>
        <p:spPr bwMode="auto">
          <a:xfrm>
            <a:off x="2589475" y="1644650"/>
            <a:ext cx="1982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336699"/>
                </a:solidFill>
                <a:latin typeface="黑体" pitchFamily="49" charset="-122"/>
                <a:ea typeface="黑体" pitchFamily="49" charset="-122"/>
              </a:rPr>
              <a:t>经期与经血</a:t>
            </a:r>
            <a:r>
              <a:rPr lang="zh-CN" altLang="en-US" sz="2000" b="1" dirty="0" smtClean="0">
                <a:solidFill>
                  <a:srgbClr val="336699"/>
                </a:solidFill>
                <a:latin typeface="黑体" pitchFamily="49" charset="-122"/>
                <a:ea typeface="黑体" pitchFamily="49" charset="-122"/>
              </a:rPr>
              <a:t>量</a:t>
            </a:r>
            <a:endParaRPr lang="en-US" altLang="zh-CN" sz="2000" b="1" dirty="0" smtClean="0">
              <a:solidFill>
                <a:srgbClr val="336699"/>
              </a:solidFill>
              <a:latin typeface="黑体" pitchFamily="49" charset="-122"/>
              <a:ea typeface="黑体" pitchFamily="49" charset="-122"/>
            </a:endParaRPr>
          </a:p>
          <a:p>
            <a:pPr algn="ctr"/>
            <a:r>
              <a:rPr lang="zh-CN" altLang="en-US" sz="2000" b="1" dirty="0">
                <a:solidFill>
                  <a:srgbClr val="336699"/>
                </a:solidFill>
                <a:latin typeface="黑体" pitchFamily="49" charset="-122"/>
                <a:ea typeface="黑体" pitchFamily="49" charset="-122"/>
              </a:rPr>
              <a:t>（</a:t>
            </a:r>
            <a:r>
              <a:rPr lang="en-US" altLang="zh-CN" sz="2000" b="1" dirty="0">
                <a:solidFill>
                  <a:srgbClr val="336699"/>
                </a:solidFill>
                <a:latin typeface="黑体" pitchFamily="49" charset="-122"/>
                <a:ea typeface="黑体" pitchFamily="49" charset="-122"/>
              </a:rPr>
              <a:t>V1-V6</a:t>
            </a:r>
            <a:r>
              <a:rPr lang="zh-CN" altLang="en-US" sz="2000" b="1" dirty="0" smtClean="0">
                <a:solidFill>
                  <a:srgbClr val="336699"/>
                </a:solidFill>
                <a:latin typeface="黑体" pitchFamily="49" charset="-122"/>
                <a:ea typeface="黑体" pitchFamily="49" charset="-122"/>
              </a:rPr>
              <a:t>）</a:t>
            </a:r>
            <a:endParaRPr lang="en-US" altLang="zh-CN" sz="2000" b="1" dirty="0">
              <a:solidFill>
                <a:srgbClr val="336699"/>
              </a:solidFill>
              <a:latin typeface="黑体" pitchFamily="49" charset="-122"/>
              <a:ea typeface="黑体" pitchFamily="49" charset="-122"/>
            </a:endParaRPr>
          </a:p>
        </p:txBody>
      </p:sp>
      <p:sp>
        <p:nvSpPr>
          <p:cNvPr id="38917" name="矩形 15"/>
          <p:cNvSpPr>
            <a:spLocks noChangeArrowheads="1"/>
          </p:cNvSpPr>
          <p:nvPr/>
        </p:nvSpPr>
        <p:spPr bwMode="auto">
          <a:xfrm>
            <a:off x="5947134" y="2647950"/>
            <a:ext cx="20351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00B050"/>
                </a:solidFill>
                <a:latin typeface="黑体" pitchFamily="49" charset="-122"/>
                <a:ea typeface="黑体" pitchFamily="49" charset="-122"/>
              </a:rPr>
              <a:t>心电图</a:t>
            </a:r>
            <a:r>
              <a:rPr lang="zh-CN" altLang="en-US" sz="2000" b="1" dirty="0" smtClean="0">
                <a:solidFill>
                  <a:srgbClr val="00B050"/>
                </a:solidFill>
                <a:latin typeface="黑体" pitchFamily="49" charset="-122"/>
                <a:ea typeface="黑体" pitchFamily="49" charset="-122"/>
              </a:rPr>
              <a:t>检查</a:t>
            </a:r>
            <a:endParaRPr lang="en-US" altLang="zh-CN" sz="2000" b="1" dirty="0" smtClean="0">
              <a:solidFill>
                <a:srgbClr val="00B050"/>
              </a:solidFill>
              <a:latin typeface="黑体" pitchFamily="49" charset="-122"/>
              <a:ea typeface="黑体" pitchFamily="49" charset="-122"/>
            </a:endParaRPr>
          </a:p>
          <a:p>
            <a:pPr algn="ctr"/>
            <a:r>
              <a:rPr lang="en-US" altLang="zh-CN" sz="2000" b="1" dirty="0">
                <a:solidFill>
                  <a:srgbClr val="00B050"/>
                </a:solidFill>
                <a:latin typeface="黑体" pitchFamily="49" charset="-122"/>
                <a:ea typeface="黑体" pitchFamily="49" charset="-122"/>
              </a:rPr>
              <a:t>(V1</a:t>
            </a:r>
            <a:r>
              <a:rPr lang="zh-CN" altLang="en-US" sz="2000" b="1" dirty="0">
                <a:solidFill>
                  <a:srgbClr val="00B050"/>
                </a:solidFill>
                <a:latin typeface="黑体" pitchFamily="49" charset="-122"/>
                <a:ea typeface="黑体" pitchFamily="49" charset="-122"/>
              </a:rPr>
              <a:t>、</a:t>
            </a:r>
            <a:r>
              <a:rPr lang="en-US" altLang="zh-CN" sz="2000" b="1" dirty="0">
                <a:solidFill>
                  <a:srgbClr val="00B050"/>
                </a:solidFill>
                <a:latin typeface="黑体" pitchFamily="49" charset="-122"/>
                <a:ea typeface="黑体" pitchFamily="49" charset="-122"/>
              </a:rPr>
              <a:t>V3</a:t>
            </a:r>
            <a:r>
              <a:rPr lang="zh-CN" altLang="en-US" sz="2000" b="1" dirty="0">
                <a:solidFill>
                  <a:srgbClr val="00B050"/>
                </a:solidFill>
                <a:latin typeface="黑体" pitchFamily="49" charset="-122"/>
                <a:ea typeface="黑体" pitchFamily="49" charset="-122"/>
              </a:rPr>
              <a:t>、</a:t>
            </a:r>
            <a:r>
              <a:rPr lang="en-US" altLang="zh-CN" sz="2000" b="1" dirty="0">
                <a:solidFill>
                  <a:srgbClr val="00B050"/>
                </a:solidFill>
                <a:latin typeface="黑体" pitchFamily="49" charset="-122"/>
                <a:ea typeface="黑体" pitchFamily="49" charset="-122"/>
              </a:rPr>
              <a:t>V5</a:t>
            </a:r>
            <a:r>
              <a:rPr lang="en-US" altLang="zh-CN" sz="2000" b="1" dirty="0" smtClean="0">
                <a:solidFill>
                  <a:srgbClr val="00B050"/>
                </a:solidFill>
                <a:latin typeface="黑体" pitchFamily="49" charset="-122"/>
                <a:ea typeface="黑体" pitchFamily="49" charset="-122"/>
              </a:rPr>
              <a:t>)</a:t>
            </a:r>
            <a:endParaRPr lang="en-US" altLang="zh-CN" sz="2000" b="1" dirty="0">
              <a:solidFill>
                <a:srgbClr val="00B050"/>
              </a:solidFill>
              <a:latin typeface="黑体" pitchFamily="49" charset="-122"/>
              <a:ea typeface="黑体" pitchFamily="49" charset="-122"/>
            </a:endParaRPr>
          </a:p>
        </p:txBody>
      </p:sp>
      <p:sp>
        <p:nvSpPr>
          <p:cNvPr id="38918" name="矩形 16"/>
          <p:cNvSpPr>
            <a:spLocks noChangeArrowheads="1"/>
          </p:cNvSpPr>
          <p:nvPr/>
        </p:nvSpPr>
        <p:spPr bwMode="auto">
          <a:xfrm>
            <a:off x="827088" y="4157663"/>
            <a:ext cx="21621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rgbClr val="00B0F0"/>
                </a:solidFill>
                <a:latin typeface="黑体" pitchFamily="49" charset="-122"/>
                <a:ea typeface="黑体" pitchFamily="49" charset="-122"/>
              </a:rPr>
              <a:t>不良事件</a:t>
            </a:r>
            <a:r>
              <a:rPr lang="zh-CN" altLang="en-US" sz="2000" b="1" dirty="0" smtClean="0">
                <a:solidFill>
                  <a:srgbClr val="00B0F0"/>
                </a:solidFill>
                <a:latin typeface="黑体" pitchFamily="49" charset="-122"/>
                <a:ea typeface="黑体" pitchFamily="49" charset="-122"/>
              </a:rPr>
              <a:t>发生率</a:t>
            </a:r>
            <a:endParaRPr lang="en-US" altLang="zh-CN" sz="2000" b="1" dirty="0" smtClean="0">
              <a:solidFill>
                <a:srgbClr val="00B0F0"/>
              </a:solidFill>
              <a:latin typeface="黑体" pitchFamily="49" charset="-122"/>
              <a:ea typeface="黑体" pitchFamily="49" charset="-122"/>
            </a:endParaRPr>
          </a:p>
          <a:p>
            <a:pPr algn="ctr"/>
            <a:r>
              <a:rPr lang="zh-CN" altLang="en-US" sz="2000" b="1" dirty="0" smtClean="0">
                <a:solidFill>
                  <a:srgbClr val="00B0F0"/>
                </a:solidFill>
                <a:latin typeface="黑体" pitchFamily="49" charset="-122"/>
                <a:ea typeface="黑体" pitchFamily="49" charset="-122"/>
              </a:rPr>
              <a:t>（</a:t>
            </a:r>
            <a:r>
              <a:rPr lang="en-US" altLang="zh-CN" sz="2000" b="1" dirty="0" smtClean="0">
                <a:solidFill>
                  <a:srgbClr val="00B0F0"/>
                </a:solidFill>
                <a:latin typeface="黑体" pitchFamily="49" charset="-122"/>
                <a:ea typeface="黑体" pitchFamily="49" charset="-122"/>
              </a:rPr>
              <a:t>V1-V6</a:t>
            </a:r>
            <a:r>
              <a:rPr lang="zh-CN" altLang="en-US" sz="2000" b="1" dirty="0" smtClean="0">
                <a:solidFill>
                  <a:srgbClr val="00B0F0"/>
                </a:solidFill>
                <a:latin typeface="黑体" pitchFamily="49" charset="-122"/>
                <a:ea typeface="黑体" pitchFamily="49" charset="-122"/>
              </a:rPr>
              <a:t>）</a:t>
            </a:r>
            <a:endParaRPr lang="en-US" altLang="zh-CN" sz="2000" b="1" dirty="0">
              <a:solidFill>
                <a:srgbClr val="00B0F0"/>
              </a:solidFill>
              <a:latin typeface="黑体" pitchFamily="49" charset="-122"/>
              <a:ea typeface="黑体" pitchFamily="49" charset="-122"/>
            </a:endParaRPr>
          </a:p>
        </p:txBody>
      </p:sp>
      <p:sp>
        <p:nvSpPr>
          <p:cNvPr id="19" name="矩形: 圆角 42">
            <a:extLst>
              <a:ext uri="{FF2B5EF4-FFF2-40B4-BE49-F238E27FC236}">
                <a16:creationId xmlns:a16="http://schemas.microsoft.com/office/drawing/2014/main" id="{AF6BFF4E-205F-45B5-AD4B-AED3DAFE509F}"/>
              </a:ext>
            </a:extLst>
          </p:cNvPr>
          <p:cNvSpPr/>
          <p:nvPr/>
        </p:nvSpPr>
        <p:spPr>
          <a:xfrm>
            <a:off x="1111640" y="1076959"/>
            <a:ext cx="137171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a:solidFill>
                  <a:prstClr val="black"/>
                </a:solidFill>
                <a:latin typeface="微软雅黑" panose="020B0503020204020204" pitchFamily="34" charset="-122"/>
                <a:ea typeface="微软雅黑" panose="020B0503020204020204" pitchFamily="34" charset="-122"/>
              </a:rPr>
              <a:t>安全性</a:t>
            </a:r>
            <a:r>
              <a:rPr lang="zh-CN" altLang="en-US" b="1" kern="0" dirty="0" smtClean="0">
                <a:solidFill>
                  <a:prstClr val="black"/>
                </a:solidFill>
                <a:latin typeface="微软雅黑" panose="020B0503020204020204" pitchFamily="34" charset="-122"/>
                <a:ea typeface="微软雅黑" panose="020B0503020204020204" pitchFamily="34" charset="-122"/>
              </a:rPr>
              <a:t>指标</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1364860" y="468868"/>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4"/>
          <p:cNvSpPr>
            <a:spLocks noChangeArrowheads="1"/>
          </p:cNvSpPr>
          <p:nvPr/>
        </p:nvSpPr>
        <p:spPr bwMode="auto">
          <a:xfrm>
            <a:off x="5038062" y="1863944"/>
            <a:ext cx="24054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smtClean="0">
                <a:solidFill>
                  <a:schemeClr val="accent6"/>
                </a:solidFill>
                <a:latin typeface="黑体" pitchFamily="49" charset="-122"/>
                <a:ea typeface="黑体" pitchFamily="49" charset="-122"/>
              </a:rPr>
              <a:t>BI-RADS</a:t>
            </a:r>
            <a:r>
              <a:rPr lang="zh-CN" altLang="en-US" sz="2000" b="1" dirty="0" smtClean="0">
                <a:solidFill>
                  <a:schemeClr val="accent6"/>
                </a:solidFill>
                <a:latin typeface="黑体" pitchFamily="49" charset="-122"/>
                <a:ea typeface="黑体" pitchFamily="49" charset="-122"/>
              </a:rPr>
              <a:t>分级评估</a:t>
            </a:r>
            <a:endParaRPr lang="en-US" altLang="zh-CN" sz="2000" b="1" dirty="0" smtClean="0">
              <a:solidFill>
                <a:schemeClr val="accent6"/>
              </a:solidFill>
              <a:latin typeface="黑体" pitchFamily="49" charset="-122"/>
              <a:ea typeface="黑体" pitchFamily="49" charset="-122"/>
            </a:endParaRPr>
          </a:p>
          <a:p>
            <a:pPr algn="ctr"/>
            <a:r>
              <a:rPr lang="en-US" altLang="zh-CN" sz="2000" b="1" dirty="0" smtClean="0">
                <a:solidFill>
                  <a:schemeClr val="accent6"/>
                </a:solidFill>
                <a:latin typeface="黑体" pitchFamily="49" charset="-122"/>
                <a:ea typeface="黑体" pitchFamily="49" charset="-122"/>
              </a:rPr>
              <a:t>(V1</a:t>
            </a:r>
            <a:r>
              <a:rPr lang="zh-CN" altLang="en-US" sz="2000" b="1" dirty="0" smtClean="0">
                <a:solidFill>
                  <a:schemeClr val="accent6"/>
                </a:solidFill>
                <a:latin typeface="黑体" pitchFamily="49" charset="-122"/>
                <a:ea typeface="黑体" pitchFamily="49" charset="-122"/>
              </a:rPr>
              <a:t>、</a:t>
            </a:r>
            <a:r>
              <a:rPr lang="en-US" altLang="zh-CN" sz="2000" b="1" dirty="0" smtClean="0">
                <a:solidFill>
                  <a:schemeClr val="accent6"/>
                </a:solidFill>
                <a:latin typeface="黑体" pitchFamily="49" charset="-122"/>
                <a:ea typeface="黑体" pitchFamily="49" charset="-122"/>
              </a:rPr>
              <a:t>V5)</a:t>
            </a:r>
            <a:endParaRPr lang="en-US" altLang="zh-CN" sz="2000" b="1" dirty="0">
              <a:solidFill>
                <a:schemeClr val="accent6"/>
              </a:solidFill>
              <a:latin typeface="黑体" pitchFamily="49" charset="-122"/>
              <a:ea typeface="黑体" pitchFamily="49" charset="-122"/>
            </a:endParaRPr>
          </a:p>
        </p:txBody>
      </p:sp>
    </p:spTree>
    <p:extLst>
      <p:ext uri="{BB962C8B-B14F-4D97-AF65-F5344CB8AC3E}">
        <p14:creationId xmlns:p14="http://schemas.microsoft.com/office/powerpoint/2010/main" val="818961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375354" y="1274649"/>
            <a:ext cx="137171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有效性指标</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773113" y="1971676"/>
            <a:ext cx="3600450" cy="381000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buSzPct val="90000"/>
              <a:defRPr/>
            </a:pPr>
            <a:r>
              <a:rPr kumimoji="0" lang="zh-CN" altLang="en-US"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疼痛</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70000"/>
              </a:lnSpc>
              <a:buSzPct val="90000"/>
              <a:buFont typeface="Wingdings" panose="05000000000000000000" pitchFamily="2" charset="2"/>
              <a:buChar char="Ø"/>
              <a:defRPr/>
            </a:pP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乳腺疼痛评分：</a:t>
            </a: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NRS</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法</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患者每天自评</a:t>
            </a:r>
          </a:p>
          <a:p>
            <a:pPr eaLnBrk="1" hangingPunct="1">
              <a:lnSpc>
                <a:spcPct val="170000"/>
              </a:lnSpc>
              <a:buSzPct val="90000"/>
              <a:defRPr/>
            </a:pP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）疼痛累及均值比较</a:t>
            </a:r>
          </a:p>
          <a:p>
            <a:pPr eaLnBrk="1" hangingPunct="1">
              <a:lnSpc>
                <a:spcPct val="170000"/>
              </a:lnSpc>
              <a:buSzPct val="90000"/>
              <a:defRPr/>
            </a:pP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）疼痛均值比较</a:t>
            </a:r>
          </a:p>
          <a:p>
            <a:pPr eaLnBrk="1" hangingPunct="1">
              <a:lnSpc>
                <a:spcPct val="170000"/>
              </a:lnSpc>
              <a:buSzPct val="90000"/>
              <a:defRPr/>
            </a:pP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）疼痛持续时间</a:t>
            </a:r>
          </a:p>
          <a:p>
            <a:pPr eaLnBrk="1" hangingPunct="1">
              <a:lnSpc>
                <a:spcPct val="170000"/>
              </a:lnSpc>
              <a:buSzPct val="90000"/>
              <a:defRPr/>
            </a:pP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）疼痛</a:t>
            </a: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时间曲线下面积</a:t>
            </a:r>
            <a:endPar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70000"/>
              </a:lnSpc>
              <a:buSzPct val="90000"/>
              <a:buFont typeface="Wingdings" panose="05000000000000000000" pitchFamily="2" charset="2"/>
              <a:buChar char="Ø"/>
              <a:defRPr/>
            </a:pP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触痛程度：由医生进行乳腺检查，并依据中医证候量表评价</a:t>
            </a:r>
            <a:endPar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4"/>
          <p:cNvSpPr txBox="1"/>
          <p:nvPr/>
        </p:nvSpPr>
        <p:spPr>
          <a:xfrm>
            <a:off x="4500563" y="1949452"/>
            <a:ext cx="4248150" cy="2185214"/>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肿块： </a:t>
            </a:r>
            <a:endParaRPr kumimoji="0" lang="en-US" altLang="zh-CN"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defRPr/>
            </a:pPr>
            <a:r>
              <a:rPr kumimoji="0"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触诊</a:t>
            </a:r>
            <a:r>
              <a:rPr kumimoji="0"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：靶肿块的象限范围、大小、质地       </a:t>
            </a:r>
            <a:endPar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buFont typeface="Wingdings" panose="05000000000000000000" pitchFamily="2" charset="2"/>
              <a:buChar char="Ø"/>
              <a:defRPr/>
            </a:pP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乳腺彩色</a:t>
            </a:r>
            <a:r>
              <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B</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超</a:t>
            </a:r>
            <a:r>
              <a:rPr kumimoji="0"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dirty="0" smtClean="0">
                <a:solidFill>
                  <a:srgbClr val="000000"/>
                </a:solidFill>
                <a:latin typeface="微软雅黑" panose="020B0503020204020204" pitchFamily="34" charset="-122"/>
                <a:ea typeface="微软雅黑" panose="020B0503020204020204" pitchFamily="34" charset="-122"/>
              </a:rPr>
              <a:t>测量靶肿块腺体最大厚度；记录异常情况（结节、结节样改变、导管扩张）：如</a:t>
            </a:r>
            <a:r>
              <a:rPr kumimoji="0" lang="en-US" altLang="zh-CN" sz="1600" dirty="0" smtClean="0">
                <a:solidFill>
                  <a:srgbClr val="000000"/>
                </a:solidFill>
                <a:latin typeface="微软雅黑" panose="020B0503020204020204" pitchFamily="34" charset="-122"/>
                <a:ea typeface="微软雅黑" panose="020B0503020204020204" pitchFamily="34" charset="-122"/>
              </a:rPr>
              <a:t>B</a:t>
            </a:r>
            <a:r>
              <a:rPr kumimoji="0" lang="zh-CN" altLang="en-US" sz="1600" dirty="0" smtClean="0">
                <a:solidFill>
                  <a:srgbClr val="000000"/>
                </a:solidFill>
                <a:latin typeface="微软雅黑" panose="020B0503020204020204" pitchFamily="34" charset="-122"/>
                <a:ea typeface="微软雅黑" panose="020B0503020204020204" pitchFamily="34" charset="-122"/>
              </a:rPr>
              <a:t>超下存在结节，则收集结节</a:t>
            </a:r>
            <a:r>
              <a:rPr kumimoji="0" lang="zh-CN" altLang="en-US" sz="1600" dirty="0">
                <a:solidFill>
                  <a:srgbClr val="000000"/>
                </a:solidFill>
                <a:latin typeface="微软雅黑" panose="020B0503020204020204" pitchFamily="34" charset="-122"/>
                <a:ea typeface="微软雅黑" panose="020B0503020204020204" pitchFamily="34" charset="-122"/>
              </a:rPr>
              <a:t>的</a:t>
            </a:r>
            <a:r>
              <a:rPr kumimoji="0" lang="zh-CN" altLang="en-US" sz="1600" dirty="0" smtClean="0">
                <a:solidFill>
                  <a:srgbClr val="000000"/>
                </a:solidFill>
                <a:latin typeface="微软雅黑" panose="020B0503020204020204" pitchFamily="34" charset="-122"/>
                <a:ea typeface="微软雅黑" panose="020B0503020204020204" pitchFamily="34" charset="-122"/>
              </a:rPr>
              <a:t>数目、最大结节大小。</a:t>
            </a:r>
            <a:r>
              <a:rPr kumimoji="0" lang="zh-CN" altLang="zh-CN" sz="1600" dirty="0" smtClean="0">
                <a:solidFill>
                  <a:srgbClr val="000000"/>
                </a:solidFill>
                <a:latin typeface="微软雅黑" panose="020B0503020204020204" pitchFamily="34" charset="-122"/>
                <a:ea typeface="微软雅黑" panose="020B0503020204020204" pitchFamily="34" charset="-122"/>
              </a:rPr>
              <a:t>  </a:t>
            </a:r>
            <a:endParaRPr kumimoji="0" lang="en-US" altLang="zh-CN"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5"/>
          <p:cNvSpPr txBox="1"/>
          <p:nvPr/>
        </p:nvSpPr>
        <p:spPr>
          <a:xfrm>
            <a:off x="4537869" y="4335464"/>
            <a:ext cx="4173537" cy="1446212"/>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hlinkClick r:id="rId5" action="ppaction://hlinksldjump"/>
              </a:rPr>
              <a:t>中医证候</a:t>
            </a:r>
            <a:r>
              <a:rPr lang="zh-CN" altLang="en-US"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中医证候评价量表，从主证（疼痛、肿块）和次症（胸闷胁胀、善郁易怒、失眠多梦、心烦口苦）进行综合评价</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12130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375354" y="1287349"/>
            <a:ext cx="2498146"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有效性指标</a:t>
            </a:r>
            <a:r>
              <a:rPr lang="en-US" altLang="zh-CN" b="1" kern="0" dirty="0" smtClean="0">
                <a:solidFill>
                  <a:prstClr val="black"/>
                </a:solidFill>
                <a:latin typeface="微软雅黑" panose="020B0503020204020204" pitchFamily="34" charset="-122"/>
                <a:ea typeface="微软雅黑" panose="020B0503020204020204" pitchFamily="34" charset="-122"/>
              </a:rPr>
              <a:t>-</a:t>
            </a:r>
            <a:r>
              <a:rPr lang="en-US" altLang="zh-CN" b="1" kern="0" dirty="0" smtClean="0">
                <a:solidFill>
                  <a:prstClr val="black"/>
                </a:solidFill>
                <a:latin typeface="微软雅黑" panose="020B0503020204020204" pitchFamily="34" charset="-122"/>
                <a:ea typeface="微软雅黑" panose="020B0503020204020204" pitchFamily="34" charset="-122"/>
                <a:hlinkClick r:id="rId2" action="ppaction://hlinksldjump"/>
              </a:rPr>
              <a:t>NRS</a:t>
            </a:r>
            <a:r>
              <a:rPr lang="zh-CN" altLang="en-US" b="1" kern="0" dirty="0" smtClean="0">
                <a:solidFill>
                  <a:prstClr val="black"/>
                </a:solidFill>
                <a:latin typeface="微软雅黑" panose="020B0503020204020204" pitchFamily="34" charset="-122"/>
                <a:ea typeface="微软雅黑" panose="020B0503020204020204" pitchFamily="34" charset="-122"/>
                <a:hlinkClick r:id="rId2" action="ppaction://hlinksldjump"/>
              </a:rPr>
              <a:t>评分</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815052" y="2163576"/>
            <a:ext cx="5243014" cy="403895"/>
          </a:xfrm>
          <a:prstGeom prst="rect">
            <a:avLst/>
          </a:prstGeom>
        </p:spPr>
      </p:pic>
      <p:sp>
        <p:nvSpPr>
          <p:cNvPr id="8" name="文本框 5"/>
          <p:cNvSpPr txBox="1"/>
          <p:nvPr/>
        </p:nvSpPr>
        <p:spPr>
          <a:xfrm>
            <a:off x="457201" y="2923334"/>
            <a:ext cx="8312344" cy="1938992"/>
          </a:xfrm>
          <a:prstGeom prst="rect">
            <a:avLst/>
          </a:prstGeom>
          <a:noFill/>
        </p:spPr>
        <p:txBody>
          <a:bodyPr wrap="square" rtlCol="0">
            <a:spAutoFit/>
          </a:bodyPr>
          <a:lstStyle/>
          <a:p>
            <a:pPr>
              <a:lnSpc>
                <a:spcPct val="150000"/>
              </a:lnSpc>
            </a:pPr>
            <a:r>
              <a:rPr lang="zh-CN" altLang="en-US" sz="1600" b="1" dirty="0" smtClean="0">
                <a:solidFill>
                  <a:srgbClr val="C00000"/>
                </a:solidFill>
                <a:latin typeface="微软雅黑" pitchFamily="34" charset="-122"/>
                <a:ea typeface="微软雅黑" pitchFamily="34" charset="-122"/>
                <a:cs typeface="Times New Roman" panose="02020603050405020304" pitchFamily="18" charset="0"/>
              </a:rPr>
              <a:t>评分标准</a:t>
            </a:r>
            <a:endParaRPr lang="en-US" altLang="zh-CN" sz="1600" b="1" dirty="0" smtClean="0">
              <a:solidFill>
                <a:srgbClr val="C00000"/>
              </a:solidFill>
              <a:latin typeface="微软雅黑" pitchFamily="34" charset="-122"/>
              <a:ea typeface="微软雅黑" pitchFamily="34" charset="-122"/>
              <a:cs typeface="Times New Roman" panose="02020603050405020304" pitchFamily="18" charset="0"/>
            </a:endParaRPr>
          </a:p>
          <a:p>
            <a:pPr>
              <a:lnSpc>
                <a:spcPct val="150000"/>
              </a:lnSpc>
            </a:pPr>
            <a:r>
              <a:rPr lang="en-US" altLang="zh-CN" sz="1600" dirty="0" smtClean="0">
                <a:latin typeface="微软雅黑" pitchFamily="34" charset="-122"/>
                <a:ea typeface="微软雅黑" pitchFamily="34" charset="-122"/>
                <a:cs typeface="Times New Roman" panose="02020603050405020304" pitchFamily="18" charset="0"/>
              </a:rPr>
              <a:t>0</a:t>
            </a:r>
            <a:r>
              <a:rPr lang="zh-CN" altLang="en-US" sz="1600" dirty="0">
                <a:latin typeface="微软雅黑" pitchFamily="34" charset="-122"/>
                <a:ea typeface="微软雅黑" pitchFamily="34" charset="-122"/>
                <a:cs typeface="Times New Roman" panose="02020603050405020304" pitchFamily="18" charset="0"/>
              </a:rPr>
              <a:t>分：无疼痛</a:t>
            </a:r>
            <a:r>
              <a:rPr lang="zh-CN" altLang="en-US" sz="1600" dirty="0" smtClean="0">
                <a:latin typeface="微软雅黑" pitchFamily="34" charset="-122"/>
                <a:ea typeface="微软雅黑" pitchFamily="34" charset="-122"/>
                <a:cs typeface="Times New Roman" panose="02020603050405020304" pitchFamily="18" charset="0"/>
              </a:rPr>
              <a:t>感觉</a:t>
            </a:r>
            <a:endParaRPr lang="zh-CN" altLang="en-US" sz="1600" dirty="0">
              <a:latin typeface="微软雅黑" pitchFamily="34" charset="-122"/>
              <a:ea typeface="微软雅黑" pitchFamily="34" charset="-122"/>
              <a:cs typeface="Times New Roman" panose="02020603050405020304" pitchFamily="18" charset="0"/>
            </a:endParaRPr>
          </a:p>
          <a:p>
            <a:pPr>
              <a:lnSpc>
                <a:spcPct val="150000"/>
              </a:lnSpc>
            </a:pPr>
            <a:r>
              <a:rPr lang="en-US" altLang="zh-CN" sz="1600" dirty="0" smtClean="0">
                <a:latin typeface="微软雅黑" pitchFamily="34" charset="-122"/>
                <a:ea typeface="微软雅黑" pitchFamily="34" charset="-122"/>
                <a:cs typeface="Times New Roman" panose="02020603050405020304" pitchFamily="18" charset="0"/>
              </a:rPr>
              <a:t>1-3</a:t>
            </a:r>
            <a:r>
              <a:rPr lang="zh-CN" altLang="en-US" sz="1600" dirty="0">
                <a:latin typeface="微软雅黑" pitchFamily="34" charset="-122"/>
                <a:ea typeface="微软雅黑" pitchFamily="34" charset="-122"/>
                <a:cs typeface="Times New Roman" panose="02020603050405020304" pitchFamily="18" charset="0"/>
              </a:rPr>
              <a:t>分：轻度疼痛、烦扰，几乎不影响日常生活及</a:t>
            </a:r>
            <a:r>
              <a:rPr lang="zh-CN" altLang="en-US" sz="1600" dirty="0" smtClean="0">
                <a:latin typeface="微软雅黑" pitchFamily="34" charset="-122"/>
                <a:ea typeface="微软雅黑" pitchFamily="34" charset="-122"/>
                <a:cs typeface="Times New Roman" panose="02020603050405020304" pitchFamily="18" charset="0"/>
              </a:rPr>
              <a:t>活动</a:t>
            </a:r>
            <a:endParaRPr lang="zh-CN" altLang="en-US" sz="1600" dirty="0">
              <a:latin typeface="微软雅黑" pitchFamily="34" charset="-122"/>
              <a:ea typeface="微软雅黑" pitchFamily="34" charset="-122"/>
              <a:cs typeface="Times New Roman" panose="02020603050405020304" pitchFamily="18" charset="0"/>
            </a:endParaRPr>
          </a:p>
          <a:p>
            <a:pPr>
              <a:lnSpc>
                <a:spcPct val="150000"/>
              </a:lnSpc>
            </a:pPr>
            <a:r>
              <a:rPr lang="en-US" altLang="zh-CN" sz="1600" dirty="0" smtClean="0">
                <a:latin typeface="微软雅黑" pitchFamily="34" charset="-122"/>
                <a:ea typeface="微软雅黑" pitchFamily="34" charset="-122"/>
                <a:cs typeface="Times New Roman" panose="02020603050405020304" pitchFamily="18" charset="0"/>
              </a:rPr>
              <a:t>4-6</a:t>
            </a:r>
            <a:r>
              <a:rPr lang="zh-CN" altLang="en-US" sz="1600" dirty="0">
                <a:latin typeface="微软雅黑" pitchFamily="34" charset="-122"/>
                <a:ea typeface="微软雅黑" pitchFamily="34" charset="-122"/>
                <a:cs typeface="Times New Roman" panose="02020603050405020304" pitchFamily="18" charset="0"/>
              </a:rPr>
              <a:t>分：中度疼痛，显著影响日常生活及活动（工作不能集中精神、影响食欲或睡眠质量等</a:t>
            </a:r>
            <a:r>
              <a:rPr lang="zh-CN" altLang="en-US" sz="1600" dirty="0" smtClean="0">
                <a:latin typeface="微软雅黑" pitchFamily="34" charset="-122"/>
                <a:ea typeface="微软雅黑" pitchFamily="34" charset="-122"/>
                <a:cs typeface="Times New Roman" panose="02020603050405020304" pitchFamily="18" charset="0"/>
              </a:rPr>
              <a:t>）</a:t>
            </a:r>
            <a:endParaRPr lang="zh-CN" altLang="en-US" sz="1600" dirty="0">
              <a:latin typeface="微软雅黑" pitchFamily="34" charset="-122"/>
              <a:ea typeface="微软雅黑" pitchFamily="34" charset="-122"/>
              <a:cs typeface="Times New Roman" panose="02020603050405020304" pitchFamily="18" charset="0"/>
            </a:endParaRPr>
          </a:p>
          <a:p>
            <a:pPr>
              <a:lnSpc>
                <a:spcPct val="150000"/>
              </a:lnSpc>
            </a:pPr>
            <a:r>
              <a:rPr lang="en-US" altLang="zh-CN" sz="1600" dirty="0" smtClean="0">
                <a:latin typeface="微软雅黑" pitchFamily="34" charset="-122"/>
                <a:ea typeface="微软雅黑" pitchFamily="34" charset="-122"/>
                <a:cs typeface="Times New Roman" panose="02020603050405020304" pitchFamily="18" charset="0"/>
              </a:rPr>
              <a:t>7-10</a:t>
            </a:r>
            <a:r>
              <a:rPr lang="zh-CN" altLang="en-US" sz="1600" dirty="0">
                <a:latin typeface="微软雅黑" pitchFamily="34" charset="-122"/>
                <a:ea typeface="微软雅黑" pitchFamily="34" charset="-122"/>
                <a:cs typeface="Times New Roman" panose="02020603050405020304" pitchFamily="18" charset="0"/>
              </a:rPr>
              <a:t>分：重度疼痛，以致不能进行日常生活及活动（无法上班，很难进食或入睡</a:t>
            </a:r>
            <a:r>
              <a:rPr lang="zh-CN" altLang="en-US" sz="1600" dirty="0" smtClean="0">
                <a:latin typeface="微软雅黑" pitchFamily="34" charset="-122"/>
                <a:ea typeface="微软雅黑" pitchFamily="34" charset="-122"/>
                <a:cs typeface="Times New Roman" panose="02020603050405020304" pitchFamily="18" charset="0"/>
              </a:rPr>
              <a:t>）</a:t>
            </a:r>
            <a:endParaRPr lang="zh-CN" altLang="en-US"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7696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375354" y="1072695"/>
            <a:ext cx="137171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hlinkClick r:id="rId2" action="ppaction://hlinksldjump"/>
              </a:rPr>
              <a:t>有效性指标</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825" y="924913"/>
            <a:ext cx="423862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899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0"/>
          <p:cNvSpPr txBox="1"/>
          <p:nvPr/>
        </p:nvSpPr>
        <p:spPr>
          <a:xfrm>
            <a:off x="863600" y="2115964"/>
            <a:ext cx="2719080" cy="1107996"/>
          </a:xfrm>
          <a:prstGeom prst="rect">
            <a:avLst/>
          </a:prstGeom>
          <a:noFill/>
        </p:spPr>
        <p:txBody>
          <a:bodyPr wrap="square" lIns="0" tIns="0" rIns="0" bIns="0" rtlCol="0">
            <a:spAutoFit/>
          </a:bodyPr>
          <a:lstStyle/>
          <a:p>
            <a:pPr>
              <a:lnSpc>
                <a:spcPct val="150000"/>
              </a:lnSpc>
            </a:pPr>
            <a:r>
              <a:rPr lang="zh-CN" altLang="en-US" sz="1600" kern="0" dirty="0" smtClean="0">
                <a:solidFill>
                  <a:srgbClr val="C00000"/>
                </a:solidFill>
                <a:latin typeface="微软雅黑" panose="020B0503020204020204" pitchFamily="34" charset="-122"/>
                <a:ea typeface="微软雅黑" panose="020B0503020204020204" pitchFamily="34" charset="-122"/>
              </a:rPr>
              <a:t>醋香附</a:t>
            </a:r>
            <a:r>
              <a:rPr lang="zh-CN" altLang="en-US" sz="1600" kern="0" dirty="0" smtClean="0">
                <a:latin typeface="微软雅黑" panose="020B0503020204020204" pitchFamily="34" charset="-122"/>
                <a:ea typeface="微软雅黑" panose="020B0503020204020204" pitchFamily="34" charset="-122"/>
              </a:rPr>
              <a:t>：疏肝解郁，理气宽中</a:t>
            </a:r>
            <a:endParaRPr lang="en-US" altLang="zh-CN" sz="1600" kern="0" dirty="0" smtClean="0">
              <a:latin typeface="微软雅黑" panose="020B0503020204020204" pitchFamily="34" charset="-122"/>
              <a:ea typeface="微软雅黑" panose="020B0503020204020204" pitchFamily="34" charset="-122"/>
            </a:endParaRPr>
          </a:p>
          <a:p>
            <a:pPr>
              <a:lnSpc>
                <a:spcPct val="150000"/>
              </a:lnSpc>
            </a:pPr>
            <a:r>
              <a:rPr lang="zh-CN" altLang="en-US" sz="1600" kern="0" dirty="0" smtClean="0">
                <a:solidFill>
                  <a:srgbClr val="C00000"/>
                </a:solidFill>
                <a:latin typeface="微软雅黑" panose="020B0503020204020204" pitchFamily="34" charset="-122"/>
                <a:ea typeface="微软雅黑" panose="020B0503020204020204" pitchFamily="34" charset="-122"/>
              </a:rPr>
              <a:t>橘   叶</a:t>
            </a:r>
            <a:r>
              <a:rPr lang="zh-CN" altLang="en-US" sz="1600" kern="0" dirty="0" smtClean="0">
                <a:latin typeface="微软雅黑" panose="020B0503020204020204" pitchFamily="34" charset="-122"/>
                <a:ea typeface="微软雅黑" panose="020B0503020204020204" pitchFamily="34" charset="-122"/>
              </a:rPr>
              <a:t>：助香附疏肝行</a:t>
            </a:r>
            <a:r>
              <a:rPr lang="zh-CN" altLang="en-US" sz="1600" kern="0" dirty="0">
                <a:latin typeface="微软雅黑" panose="020B0503020204020204" pitchFamily="34" charset="-122"/>
                <a:ea typeface="微软雅黑" panose="020B0503020204020204" pitchFamily="34" charset="-122"/>
              </a:rPr>
              <a:t>气</a:t>
            </a:r>
            <a:r>
              <a:rPr lang="zh-CN" altLang="en-US" sz="1600" kern="0" dirty="0" smtClean="0">
                <a:latin typeface="微软雅黑" panose="020B0503020204020204" pitchFamily="34" charset="-122"/>
                <a:ea typeface="微软雅黑" panose="020B0503020204020204" pitchFamily="34" charset="-122"/>
              </a:rPr>
              <a:t>，</a:t>
            </a:r>
            <a:endParaRPr lang="en-US" altLang="zh-CN" sz="1600" kern="0" dirty="0" smtClean="0">
              <a:latin typeface="微软雅黑" panose="020B0503020204020204" pitchFamily="34" charset="-122"/>
              <a:ea typeface="微软雅黑" panose="020B0503020204020204" pitchFamily="34" charset="-122"/>
            </a:endParaRPr>
          </a:p>
          <a:p>
            <a:pPr>
              <a:lnSpc>
                <a:spcPct val="150000"/>
              </a:lnSpc>
            </a:pPr>
            <a:r>
              <a:rPr lang="en-US" altLang="zh-CN" sz="1600" kern="0" dirty="0">
                <a:latin typeface="微软雅黑" panose="020B0503020204020204" pitchFamily="34" charset="-122"/>
                <a:ea typeface="微软雅黑" panose="020B0503020204020204" pitchFamily="34" charset="-122"/>
              </a:rPr>
              <a:t> </a:t>
            </a:r>
            <a:r>
              <a:rPr lang="en-US" altLang="zh-CN" sz="1600" kern="0" dirty="0" smtClean="0">
                <a:latin typeface="微软雅黑" panose="020B0503020204020204" pitchFamily="34" charset="-122"/>
                <a:ea typeface="微软雅黑" panose="020B0503020204020204" pitchFamily="34" charset="-122"/>
              </a:rPr>
              <a:t>            </a:t>
            </a:r>
            <a:r>
              <a:rPr lang="zh-CN" altLang="en-US" sz="1600" kern="0" dirty="0" smtClean="0">
                <a:latin typeface="微软雅黑" panose="020B0503020204020204" pitchFamily="34" charset="-122"/>
                <a:ea typeface="微软雅黑" panose="020B0503020204020204" pitchFamily="34" charset="-122"/>
              </a:rPr>
              <a:t>消肿</a:t>
            </a:r>
            <a:r>
              <a:rPr lang="zh-CN" altLang="en-US" sz="1600" kern="0" dirty="0">
                <a:latin typeface="微软雅黑" panose="020B0503020204020204" pitchFamily="34" charset="-122"/>
                <a:ea typeface="微软雅黑" panose="020B0503020204020204" pitchFamily="34" charset="-122"/>
              </a:rPr>
              <a:t>散结</a:t>
            </a:r>
            <a:endParaRPr lang="en-US" altLang="zh-CN" sz="1600" kern="0" dirty="0">
              <a:latin typeface="微软雅黑" panose="020B0503020204020204" pitchFamily="34" charset="-122"/>
              <a:ea typeface="微软雅黑" panose="020B0503020204020204" pitchFamily="34" charset="-122"/>
            </a:endParaRPr>
          </a:p>
        </p:txBody>
      </p:sp>
      <p:sp>
        <p:nvSpPr>
          <p:cNvPr id="3" name="TextBox 111"/>
          <p:cNvSpPr txBox="1"/>
          <p:nvPr/>
        </p:nvSpPr>
        <p:spPr>
          <a:xfrm>
            <a:off x="5746399" y="2182560"/>
            <a:ext cx="2509547" cy="1107996"/>
          </a:xfrm>
          <a:prstGeom prst="rect">
            <a:avLst/>
          </a:prstGeom>
          <a:noFill/>
        </p:spPr>
        <p:txBody>
          <a:bodyPr wrap="square" lIns="0" tIns="0" rIns="0" bIns="0" rtlCol="0">
            <a:spAutoFit/>
          </a:bodyPr>
          <a:lstStyle/>
          <a:p>
            <a:pPr lvl="0">
              <a:lnSpc>
                <a:spcPct val="150000"/>
              </a:lnSpc>
              <a:defRPr/>
            </a:pPr>
            <a:r>
              <a:rPr lang="zh-CN" altLang="en-US" sz="1600" kern="0" dirty="0" smtClean="0">
                <a:solidFill>
                  <a:srgbClr val="C00000"/>
                </a:solidFill>
                <a:latin typeface="微软雅黑" pitchFamily="34" charset="-122"/>
                <a:ea typeface="微软雅黑" pitchFamily="34" charset="-122"/>
              </a:rPr>
              <a:t>夏枯草</a:t>
            </a:r>
            <a:r>
              <a:rPr lang="zh-CN" altLang="en-US" sz="1600" kern="0" dirty="0">
                <a:latin typeface="微软雅黑" pitchFamily="34" charset="-122"/>
                <a:ea typeface="微软雅黑" pitchFamily="34" charset="-122"/>
              </a:rPr>
              <a:t>：解肝经</a:t>
            </a:r>
            <a:r>
              <a:rPr lang="zh-CN" altLang="en-US" sz="1600" kern="0" dirty="0" smtClean="0">
                <a:latin typeface="微软雅黑" pitchFamily="34" charset="-122"/>
                <a:ea typeface="微软雅黑" pitchFamily="34" charset="-122"/>
              </a:rPr>
              <a:t>郁热</a:t>
            </a:r>
            <a:endParaRPr lang="en-US" altLang="zh-CN" sz="1600" kern="0" dirty="0" smtClean="0">
              <a:latin typeface="微软雅黑" pitchFamily="34" charset="-122"/>
              <a:ea typeface="微软雅黑" pitchFamily="34" charset="-122"/>
            </a:endParaRPr>
          </a:p>
          <a:p>
            <a:pPr lvl="0">
              <a:lnSpc>
                <a:spcPct val="150000"/>
              </a:lnSpc>
              <a:defRPr/>
            </a:pPr>
            <a:r>
              <a:rPr lang="en-US" altLang="zh-CN" sz="1600" kern="0" dirty="0">
                <a:latin typeface="微软雅黑" pitchFamily="34" charset="-122"/>
                <a:ea typeface="微软雅黑" pitchFamily="34" charset="-122"/>
              </a:rPr>
              <a:t> </a:t>
            </a:r>
            <a:r>
              <a:rPr lang="en-US" altLang="zh-CN" sz="1600" kern="0" dirty="0" smtClean="0">
                <a:latin typeface="微软雅黑" pitchFamily="34" charset="-122"/>
                <a:ea typeface="微软雅黑" pitchFamily="34" charset="-122"/>
              </a:rPr>
              <a:t>            </a:t>
            </a:r>
            <a:r>
              <a:rPr lang="zh-CN" altLang="en-US" sz="1600" kern="0" dirty="0" smtClean="0">
                <a:latin typeface="微软雅黑" pitchFamily="34" charset="-122"/>
                <a:ea typeface="微软雅黑" pitchFamily="34" charset="-122"/>
              </a:rPr>
              <a:t>消肿散结</a:t>
            </a:r>
            <a:endParaRPr lang="en-US" altLang="zh-CN" sz="1600" kern="0" dirty="0" smtClean="0">
              <a:latin typeface="微软雅黑" pitchFamily="34" charset="-122"/>
              <a:ea typeface="微软雅黑" pitchFamily="34" charset="-122"/>
            </a:endParaRPr>
          </a:p>
          <a:p>
            <a:pPr lvl="0">
              <a:lnSpc>
                <a:spcPct val="150000"/>
              </a:lnSpc>
              <a:defRPr/>
            </a:pPr>
            <a:r>
              <a:rPr lang="zh-CN" altLang="en-US" sz="1600" kern="0" dirty="0">
                <a:solidFill>
                  <a:srgbClr val="C00000"/>
                </a:solidFill>
                <a:latin typeface="微软雅黑" pitchFamily="34" charset="-122"/>
                <a:ea typeface="微软雅黑" pitchFamily="34" charset="-122"/>
              </a:rPr>
              <a:t>土</a:t>
            </a:r>
            <a:r>
              <a:rPr lang="zh-CN" altLang="en-US" sz="1600" kern="0" dirty="0" smtClean="0">
                <a:solidFill>
                  <a:srgbClr val="C00000"/>
                </a:solidFill>
                <a:latin typeface="微软雅黑" pitchFamily="34" charset="-122"/>
                <a:ea typeface="微软雅黑" pitchFamily="34" charset="-122"/>
              </a:rPr>
              <a:t>贝母</a:t>
            </a:r>
            <a:r>
              <a:rPr lang="zh-CN" altLang="en-US" sz="1600" kern="0" dirty="0" smtClean="0">
                <a:latin typeface="微软雅黑" pitchFamily="34" charset="-122"/>
                <a:ea typeface="微软雅黑" pitchFamily="34" charset="-122"/>
              </a:rPr>
              <a:t>：解毒、消肿散结</a:t>
            </a:r>
            <a:endParaRPr lang="en-US" altLang="zh-CN" sz="1600" kern="0" dirty="0">
              <a:latin typeface="微软雅黑" pitchFamily="34" charset="-122"/>
              <a:ea typeface="微软雅黑" pitchFamily="34" charset="-122"/>
            </a:endParaRPr>
          </a:p>
        </p:txBody>
      </p:sp>
      <p:sp>
        <p:nvSpPr>
          <p:cNvPr id="4" name="TextBox 112"/>
          <p:cNvSpPr txBox="1"/>
          <p:nvPr/>
        </p:nvSpPr>
        <p:spPr>
          <a:xfrm>
            <a:off x="5746399" y="4931279"/>
            <a:ext cx="1874585" cy="246221"/>
          </a:xfrm>
          <a:prstGeom prst="rect">
            <a:avLst/>
          </a:prstGeom>
          <a:noFill/>
        </p:spPr>
        <p:txBody>
          <a:bodyPr wrap="square" lIns="0" tIns="0" rIns="0" bIns="0" rtlCol="0">
            <a:spAutoFit/>
          </a:bodyPr>
          <a:lstStyle/>
          <a:p>
            <a:pPr defTabSz="685800">
              <a:defRPr/>
            </a:pPr>
            <a:r>
              <a:rPr lang="zh-CN" altLang="en-US" sz="1600" kern="0" dirty="0" smtClean="0">
                <a:solidFill>
                  <a:srgbClr val="C00000"/>
                </a:solidFill>
                <a:latin typeface="微软雅黑" pitchFamily="34" charset="-122"/>
                <a:ea typeface="微软雅黑" pitchFamily="34" charset="-122"/>
              </a:rPr>
              <a:t>延胡索</a:t>
            </a:r>
            <a:r>
              <a:rPr lang="zh-CN" altLang="en-US" sz="1600" kern="0" dirty="0" smtClean="0">
                <a:latin typeface="微软雅黑" pitchFamily="34" charset="-122"/>
                <a:ea typeface="微软雅黑" pitchFamily="34" charset="-122"/>
              </a:rPr>
              <a:t>：行气，止痛</a:t>
            </a:r>
            <a:endParaRPr lang="en-US" altLang="zh-CN" sz="1600" kern="0" dirty="0">
              <a:latin typeface="微软雅黑" pitchFamily="34" charset="-122"/>
              <a:ea typeface="微软雅黑" pitchFamily="34" charset="-122"/>
            </a:endParaRPr>
          </a:p>
        </p:txBody>
      </p:sp>
      <p:sp>
        <p:nvSpPr>
          <p:cNvPr id="5" name="TextBox 113"/>
          <p:cNvSpPr txBox="1"/>
          <p:nvPr/>
        </p:nvSpPr>
        <p:spPr>
          <a:xfrm>
            <a:off x="863600" y="4808168"/>
            <a:ext cx="2362786" cy="738664"/>
          </a:xfrm>
          <a:prstGeom prst="rect">
            <a:avLst/>
          </a:prstGeom>
          <a:noFill/>
        </p:spPr>
        <p:txBody>
          <a:bodyPr wrap="square" lIns="0" tIns="0" rIns="0" bIns="0" rtlCol="0">
            <a:spAutoFit/>
          </a:bodyPr>
          <a:lstStyle/>
          <a:p>
            <a:pPr>
              <a:lnSpc>
                <a:spcPct val="150000"/>
              </a:lnSpc>
            </a:pPr>
            <a:r>
              <a:rPr lang="zh-CN" altLang="en-US" sz="1600" kern="0" dirty="0" smtClean="0">
                <a:solidFill>
                  <a:srgbClr val="C00000"/>
                </a:solidFill>
                <a:latin typeface="微软雅黑" pitchFamily="34" charset="-122"/>
                <a:ea typeface="微软雅黑" pitchFamily="34" charset="-122"/>
              </a:rPr>
              <a:t>丹   参</a:t>
            </a:r>
            <a:r>
              <a:rPr lang="zh-CN" altLang="en-US" sz="1600" kern="0" dirty="0" smtClean="0">
                <a:latin typeface="微软雅黑" pitchFamily="34" charset="-122"/>
                <a:ea typeface="微软雅黑" pitchFamily="34" charset="-122"/>
              </a:rPr>
              <a:t>：活血祛瘀，调经</a:t>
            </a:r>
            <a:endParaRPr lang="en-US" altLang="zh-CN" sz="1600" kern="0" dirty="0" smtClean="0">
              <a:latin typeface="微软雅黑" pitchFamily="34" charset="-122"/>
              <a:ea typeface="微软雅黑" pitchFamily="34" charset="-122"/>
            </a:endParaRPr>
          </a:p>
          <a:p>
            <a:pPr>
              <a:lnSpc>
                <a:spcPct val="150000"/>
              </a:lnSpc>
            </a:pPr>
            <a:r>
              <a:rPr lang="zh-CN" altLang="en-US" sz="1600" kern="0" dirty="0" smtClean="0">
                <a:solidFill>
                  <a:srgbClr val="C00000"/>
                </a:solidFill>
                <a:latin typeface="微软雅黑" pitchFamily="34" charset="-122"/>
                <a:ea typeface="微软雅黑" pitchFamily="34" charset="-122"/>
              </a:rPr>
              <a:t>月季花</a:t>
            </a:r>
            <a:r>
              <a:rPr lang="zh-CN" altLang="en-US" sz="1600" kern="0" dirty="0" smtClean="0">
                <a:latin typeface="微软雅黑" pitchFamily="34" charset="-122"/>
                <a:ea typeface="微软雅黑" pitchFamily="34" charset="-122"/>
              </a:rPr>
              <a:t>：活血调经</a:t>
            </a:r>
            <a:endParaRPr lang="en-US" altLang="zh-CN" sz="1600" kern="0" dirty="0">
              <a:latin typeface="微软雅黑" pitchFamily="34" charset="-122"/>
              <a:ea typeface="微软雅黑" pitchFamily="34" charset="-122"/>
            </a:endParaRPr>
          </a:p>
        </p:txBody>
      </p:sp>
      <p:grpSp>
        <p:nvGrpSpPr>
          <p:cNvPr id="6" name="组合 5"/>
          <p:cNvGrpSpPr/>
          <p:nvPr/>
        </p:nvGrpSpPr>
        <p:grpSpPr>
          <a:xfrm>
            <a:off x="3396759" y="2918714"/>
            <a:ext cx="2064652" cy="2064989"/>
            <a:chOff x="3218020" y="2137420"/>
            <a:chExt cx="2752869" cy="2753319"/>
          </a:xfrm>
        </p:grpSpPr>
        <p:sp>
          <p:nvSpPr>
            <p:cNvPr id="7"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C00000"/>
            </a:solidFill>
            <a:ln w="25400" cap="flat" cmpd="sng" algn="ctr">
              <a:noFill/>
              <a:prstDash val="solid"/>
            </a:ln>
            <a:effectLst/>
          </p:spPr>
          <p:txBody>
            <a:bodyPr rtlCol="0" anchor="ctr"/>
            <a:lstStyle/>
            <a:p>
              <a:pPr algn="ctr" defTabSz="685800">
                <a:defRPr/>
              </a:pPr>
              <a:endParaRPr lang="zh-CN" altLang="en-US" sz="1350" kern="0">
                <a:solidFill>
                  <a:sysClr val="window" lastClr="FFFFFF"/>
                </a:solidFill>
                <a:latin typeface="Calibri"/>
                <a:ea typeface="宋体"/>
              </a:endParaRPr>
            </a:p>
          </p:txBody>
        </p:sp>
        <p:sp>
          <p:nvSpPr>
            <p:cNvPr id="8"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2">
                <a:lumMod val="75000"/>
              </a:schemeClr>
            </a:solidFill>
            <a:ln w="25400" cap="flat" cmpd="sng" algn="ctr">
              <a:noFill/>
              <a:prstDash val="solid"/>
            </a:ln>
            <a:effectLst/>
          </p:spPr>
          <p:txBody>
            <a:bodyPr rtlCol="0" anchor="ctr"/>
            <a:lstStyle/>
            <a:p>
              <a:pPr algn="ctr" defTabSz="685800">
                <a:defRPr/>
              </a:pPr>
              <a:endParaRPr lang="zh-CN" altLang="en-US" sz="1350" kern="0">
                <a:solidFill>
                  <a:sysClr val="window" lastClr="FFFFFF"/>
                </a:solidFill>
                <a:latin typeface="Calibri"/>
                <a:ea typeface="宋体"/>
              </a:endParaRPr>
            </a:p>
          </p:txBody>
        </p:sp>
        <p:sp>
          <p:nvSpPr>
            <p:cNvPr id="9"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FFC000"/>
            </a:solidFill>
            <a:ln w="25400" cap="flat" cmpd="sng" algn="ctr">
              <a:noFill/>
              <a:prstDash val="solid"/>
            </a:ln>
            <a:effectLst/>
          </p:spPr>
          <p:txBody>
            <a:bodyPr rtlCol="0" anchor="ctr"/>
            <a:lstStyle/>
            <a:p>
              <a:pPr algn="ctr" defTabSz="685800">
                <a:defRPr/>
              </a:pPr>
              <a:endParaRPr lang="zh-CN" altLang="en-US" sz="1350" kern="0" dirty="0">
                <a:solidFill>
                  <a:sysClr val="window" lastClr="FFFFFF"/>
                </a:solidFill>
                <a:latin typeface="Calibri"/>
                <a:ea typeface="宋体"/>
              </a:endParaRPr>
            </a:p>
          </p:txBody>
        </p:sp>
        <p:sp>
          <p:nvSpPr>
            <p:cNvPr id="10"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EE8640"/>
            </a:solidFill>
            <a:ln w="25400" cap="flat" cmpd="sng" algn="ctr">
              <a:noFill/>
              <a:prstDash val="solid"/>
            </a:ln>
            <a:effectLst/>
          </p:spPr>
          <p:txBody>
            <a:bodyPr rtlCol="0" anchor="ctr"/>
            <a:lstStyle/>
            <a:p>
              <a:pPr algn="ctr" defTabSz="685800">
                <a:defRPr/>
              </a:pPr>
              <a:endParaRPr lang="zh-CN" altLang="en-US" sz="1350" kern="0">
                <a:solidFill>
                  <a:sysClr val="window" lastClr="FFFFFF"/>
                </a:solidFill>
                <a:latin typeface="Calibri"/>
                <a:ea typeface="宋体"/>
              </a:endParaRPr>
            </a:p>
          </p:txBody>
        </p:sp>
        <p:sp>
          <p:nvSpPr>
            <p:cNvPr id="11" name="椭圆 10"/>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algn="ctr" defTabSz="685800">
                <a:defRPr/>
              </a:pPr>
              <a:endParaRPr lang="zh-CN" altLang="en-US" sz="1350" kern="0">
                <a:solidFill>
                  <a:sysClr val="window" lastClr="FFFFFF"/>
                </a:solidFill>
                <a:latin typeface="Calibri"/>
                <a:ea typeface="宋体"/>
              </a:endParaRPr>
            </a:p>
          </p:txBody>
        </p:sp>
        <p:sp>
          <p:nvSpPr>
            <p:cNvPr id="12" name="TextBox 121"/>
            <p:cNvSpPr txBox="1"/>
            <p:nvPr/>
          </p:nvSpPr>
          <p:spPr>
            <a:xfrm>
              <a:off x="3452276" y="2660115"/>
              <a:ext cx="884467" cy="410369"/>
            </a:xfrm>
            <a:prstGeom prst="rect">
              <a:avLst/>
            </a:prstGeom>
            <a:noFill/>
          </p:spPr>
          <p:txBody>
            <a:bodyPr wrap="square" lIns="0" tIns="0" rIns="0" bIns="0" rtlCol="0">
              <a:spAutoFit/>
            </a:bodyPr>
            <a:lstStyle/>
            <a:p>
              <a:pPr algn="ctr" defTabSz="685800">
                <a:defRPr/>
              </a:pPr>
              <a:r>
                <a:rPr lang="zh-CN" altLang="en-US" sz="2000" b="1" kern="0" dirty="0">
                  <a:solidFill>
                    <a:sysClr val="window" lastClr="FFFFFF"/>
                  </a:solidFill>
                  <a:latin typeface="微软雅黑" pitchFamily="34" charset="-122"/>
                  <a:ea typeface="微软雅黑" pitchFamily="34" charset="-122"/>
                </a:rPr>
                <a:t>理气</a:t>
              </a:r>
            </a:p>
          </p:txBody>
        </p:sp>
        <p:sp>
          <p:nvSpPr>
            <p:cNvPr id="13" name="TextBox 122"/>
            <p:cNvSpPr txBox="1"/>
            <p:nvPr/>
          </p:nvSpPr>
          <p:spPr>
            <a:xfrm>
              <a:off x="4800086" y="2660115"/>
              <a:ext cx="815013" cy="410369"/>
            </a:xfrm>
            <a:prstGeom prst="rect">
              <a:avLst/>
            </a:prstGeom>
            <a:noFill/>
          </p:spPr>
          <p:txBody>
            <a:bodyPr wrap="square" lIns="0" tIns="0" rIns="0" bIns="0" rtlCol="0">
              <a:spAutoFit/>
            </a:bodyPr>
            <a:lstStyle/>
            <a:p>
              <a:pPr algn="ctr" defTabSz="685800">
                <a:defRPr/>
              </a:pPr>
              <a:r>
                <a:rPr lang="zh-CN" altLang="en-US" sz="2000" b="1" kern="0" dirty="0" smtClean="0">
                  <a:solidFill>
                    <a:sysClr val="window" lastClr="FFFFFF"/>
                  </a:solidFill>
                  <a:latin typeface="微软雅黑" pitchFamily="34" charset="-122"/>
                  <a:ea typeface="微软雅黑" pitchFamily="34" charset="-122"/>
                </a:rPr>
                <a:t>散结</a:t>
              </a:r>
              <a:endParaRPr lang="zh-CN" altLang="en-US" sz="2000" b="1" kern="0" dirty="0">
                <a:solidFill>
                  <a:sysClr val="window" lastClr="FFFFFF"/>
                </a:solidFill>
                <a:latin typeface="微软雅黑" pitchFamily="34" charset="-122"/>
                <a:ea typeface="微软雅黑" pitchFamily="34" charset="-122"/>
              </a:endParaRPr>
            </a:p>
          </p:txBody>
        </p:sp>
        <p:sp>
          <p:nvSpPr>
            <p:cNvPr id="14" name="TextBox 123"/>
            <p:cNvSpPr txBox="1"/>
            <p:nvPr/>
          </p:nvSpPr>
          <p:spPr>
            <a:xfrm>
              <a:off x="3406301" y="4015610"/>
              <a:ext cx="1111743" cy="410369"/>
            </a:xfrm>
            <a:prstGeom prst="rect">
              <a:avLst/>
            </a:prstGeom>
            <a:noFill/>
          </p:spPr>
          <p:txBody>
            <a:bodyPr wrap="square" lIns="0" tIns="0" rIns="0" bIns="0" rtlCol="0">
              <a:spAutoFit/>
            </a:bodyPr>
            <a:lstStyle/>
            <a:p>
              <a:pPr algn="ctr" defTabSz="685800">
                <a:defRPr/>
              </a:pPr>
              <a:r>
                <a:rPr lang="zh-CN" altLang="en-US" sz="2000" b="1" kern="0" dirty="0">
                  <a:solidFill>
                    <a:sysClr val="window" lastClr="FFFFFF"/>
                  </a:solidFill>
                  <a:latin typeface="微软雅黑" pitchFamily="34" charset="-122"/>
                  <a:ea typeface="微软雅黑" pitchFamily="34" charset="-122"/>
                </a:rPr>
                <a:t>活血</a:t>
              </a:r>
            </a:p>
          </p:txBody>
        </p:sp>
        <p:sp>
          <p:nvSpPr>
            <p:cNvPr id="15" name="TextBox 124"/>
            <p:cNvSpPr txBox="1"/>
            <p:nvPr/>
          </p:nvSpPr>
          <p:spPr>
            <a:xfrm>
              <a:off x="4823222" y="3989404"/>
              <a:ext cx="842487" cy="410369"/>
            </a:xfrm>
            <a:prstGeom prst="rect">
              <a:avLst/>
            </a:prstGeom>
            <a:noFill/>
          </p:spPr>
          <p:txBody>
            <a:bodyPr wrap="square" lIns="0" tIns="0" rIns="0" bIns="0" rtlCol="0">
              <a:spAutoFit/>
            </a:bodyPr>
            <a:lstStyle/>
            <a:p>
              <a:pPr algn="ctr" defTabSz="685800">
                <a:defRPr/>
              </a:pPr>
              <a:r>
                <a:rPr lang="zh-CN" altLang="en-US" sz="2000" b="1" kern="0" dirty="0">
                  <a:solidFill>
                    <a:sysClr val="window" lastClr="FFFFFF"/>
                  </a:solidFill>
                  <a:latin typeface="微软雅黑" pitchFamily="34" charset="-122"/>
                  <a:ea typeface="微软雅黑" pitchFamily="34" charset="-122"/>
                </a:rPr>
                <a:t>止痛</a:t>
              </a:r>
            </a:p>
          </p:txBody>
        </p:sp>
        <p:sp>
          <p:nvSpPr>
            <p:cNvPr id="16" name="椭圆 15"/>
            <p:cNvSpPr/>
            <p:nvPr/>
          </p:nvSpPr>
          <p:spPr>
            <a:xfrm>
              <a:off x="4486830" y="3432539"/>
              <a:ext cx="215248" cy="215248"/>
            </a:xfrm>
            <a:prstGeom prst="ellipse">
              <a:avLst/>
            </a:prstGeom>
            <a:noFill/>
            <a:ln w="25400" cap="flat" cmpd="sng" algn="ctr">
              <a:solidFill>
                <a:srgbClr val="1E445B">
                  <a:lumMod val="40000"/>
                  <a:lumOff val="60000"/>
                </a:srgbClr>
              </a:solidFill>
              <a:prstDash val="solid"/>
            </a:ln>
            <a:effectLst/>
          </p:spPr>
          <p:txBody>
            <a:bodyPr rtlCol="0" anchor="ctr"/>
            <a:lstStyle/>
            <a:p>
              <a:pPr algn="ctr" defTabSz="685800">
                <a:defRPr/>
              </a:pPr>
              <a:endParaRPr lang="zh-CN" altLang="en-US" sz="1350" kern="0">
                <a:solidFill>
                  <a:sysClr val="window" lastClr="FFFFFF"/>
                </a:solidFill>
                <a:latin typeface="Calibri"/>
                <a:ea typeface="宋体"/>
              </a:endParaRPr>
            </a:p>
          </p:txBody>
        </p:sp>
      </p:grpSp>
      <p:sp>
        <p:nvSpPr>
          <p:cNvPr id="17" name="矩形 16"/>
          <p:cNvSpPr/>
          <p:nvPr/>
        </p:nvSpPr>
        <p:spPr>
          <a:xfrm>
            <a:off x="1375354" y="479425"/>
            <a:ext cx="1107996" cy="369332"/>
          </a:xfrm>
          <a:prstGeom prst="rect">
            <a:avLst/>
          </a:prstGeom>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圆角 42">
            <a:extLst>
              <a:ext uri="{FF2B5EF4-FFF2-40B4-BE49-F238E27FC236}">
                <a16:creationId xmlns:a16="http://schemas.microsoft.com/office/drawing/2014/main" id="{AF6BFF4E-205F-45B5-AD4B-AED3DAFE509F}"/>
              </a:ext>
            </a:extLst>
          </p:cNvPr>
          <p:cNvSpPr/>
          <p:nvPr/>
        </p:nvSpPr>
        <p:spPr>
          <a:xfrm>
            <a:off x="1357465" y="1147665"/>
            <a:ext cx="2039294"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algn="ct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处方及功能主治</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375354" y="5797188"/>
            <a:ext cx="5736646"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2016</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月</a:t>
            </a:r>
            <a:r>
              <a:rPr lang="en-US" altLang="zh-CN" dirty="0" smtClean="0">
                <a:latin typeface="微软雅黑" pitchFamily="34" charset="-122"/>
                <a:ea typeface="微软雅黑" pitchFamily="34" charset="-122"/>
              </a:rPr>
              <a:t>22</a:t>
            </a:r>
            <a:r>
              <a:rPr lang="zh-CN" altLang="en-US" dirty="0" smtClean="0">
                <a:latin typeface="微软雅黑" pitchFamily="34" charset="-122"/>
                <a:ea typeface="微软雅黑" pitchFamily="34" charset="-122"/>
              </a:rPr>
              <a:t>日获得</a:t>
            </a:r>
            <a:r>
              <a:rPr lang="en-US" altLang="zh-CN" dirty="0" smtClean="0">
                <a:latin typeface="微软雅黑" pitchFamily="34" charset="-122"/>
                <a:ea typeface="微软雅黑" pitchFamily="34" charset="-122"/>
              </a:rPr>
              <a:t>NMPA</a:t>
            </a:r>
            <a:r>
              <a:rPr lang="zh-CN" altLang="en-US" dirty="0" smtClean="0">
                <a:latin typeface="微软雅黑" pitchFamily="34" charset="-122"/>
                <a:ea typeface="微软雅黑" pitchFamily="34" charset="-122"/>
              </a:rPr>
              <a:t>药物临床试验批件</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5073216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375354" y="1072695"/>
            <a:ext cx="137171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rPr>
              <a:t>有效性指标</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338" y="965200"/>
            <a:ext cx="4589462" cy="557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4545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2">
            <a:extLst>
              <a:ext uri="{FF2B5EF4-FFF2-40B4-BE49-F238E27FC236}">
                <a16:creationId xmlns:a16="http://schemas.microsoft.com/office/drawing/2014/main" id="{AF6BFF4E-205F-45B5-AD4B-AED3DAFE509F}"/>
              </a:ext>
            </a:extLst>
          </p:cNvPr>
          <p:cNvSpPr/>
          <p:nvPr/>
        </p:nvSpPr>
        <p:spPr>
          <a:xfrm>
            <a:off x="1375354" y="1072695"/>
            <a:ext cx="137171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zh-CN" altLang="en-US" b="1" kern="0" dirty="0" smtClean="0">
                <a:solidFill>
                  <a:prstClr val="black"/>
                </a:solidFill>
                <a:latin typeface="微软雅黑" panose="020B0503020204020204" pitchFamily="34" charset="-122"/>
                <a:ea typeface="微软雅黑" panose="020B0503020204020204" pitchFamily="34" charset="-122"/>
                <a:hlinkClick r:id="rId2" action="ppaction://hlinksldjump"/>
              </a:rPr>
              <a:t>有效性指标</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评价指标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30400"/>
            <a:ext cx="6887153"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5824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700312"/>
            <a:ext cx="3825226" cy="3356399"/>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周期</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790992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18"/>
          <p:cNvSpPr>
            <a:spLocks noChangeArrowheads="1"/>
          </p:cNvSpPr>
          <p:nvPr/>
        </p:nvSpPr>
        <p:spPr bwMode="auto">
          <a:xfrm>
            <a:off x="1438354" y="48526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262626"/>
                </a:solidFill>
                <a:latin typeface="微软雅黑" pitchFamily="34" charset="-122"/>
                <a:ea typeface="微软雅黑" pitchFamily="34" charset="-122"/>
              </a:rPr>
              <a:t>不良事件</a:t>
            </a:r>
            <a:endParaRPr lang="zh-CN" altLang="en-US" dirty="0">
              <a:solidFill>
                <a:srgbClr val="262626"/>
              </a:solidFill>
              <a:latin typeface="微软雅黑" pitchFamily="34" charset="-122"/>
              <a:ea typeface="微软雅黑" pitchFamily="34" charset="-122"/>
            </a:endParaRPr>
          </a:p>
        </p:txBody>
      </p:sp>
      <p:sp>
        <p:nvSpPr>
          <p:cNvPr id="15" name="椭圆 14"/>
          <p:cNvSpPr/>
          <p:nvPr/>
        </p:nvSpPr>
        <p:spPr>
          <a:xfrm>
            <a:off x="4551363" y="1806575"/>
            <a:ext cx="541337" cy="541338"/>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800" b="1">
                <a:solidFill>
                  <a:srgbClr val="FFFFFF"/>
                </a:solidFill>
                <a:latin typeface="Agency FB" charset="-122"/>
              </a:rPr>
              <a:t>2</a:t>
            </a:r>
            <a:endParaRPr lang="zh-CN" altLang="en-US" sz="2800" b="1">
              <a:solidFill>
                <a:srgbClr val="FFFFFF"/>
              </a:solidFill>
              <a:latin typeface="Agency FB" charset="-122"/>
            </a:endParaRPr>
          </a:p>
        </p:txBody>
      </p:sp>
      <p:sp>
        <p:nvSpPr>
          <p:cNvPr id="16" name="椭圆 15"/>
          <p:cNvSpPr/>
          <p:nvPr/>
        </p:nvSpPr>
        <p:spPr>
          <a:xfrm>
            <a:off x="4938713" y="4252913"/>
            <a:ext cx="539750" cy="541337"/>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800" b="1">
                <a:solidFill>
                  <a:srgbClr val="FFFFFF"/>
                </a:solidFill>
                <a:latin typeface="Agency FB" charset="-122"/>
              </a:rPr>
              <a:t>3</a:t>
            </a:r>
            <a:endParaRPr lang="zh-CN" altLang="en-US" sz="2800" b="1">
              <a:solidFill>
                <a:srgbClr val="FFFFFF"/>
              </a:solidFill>
              <a:latin typeface="Agency FB" charset="-122"/>
            </a:endParaRPr>
          </a:p>
        </p:txBody>
      </p:sp>
      <p:sp>
        <p:nvSpPr>
          <p:cNvPr id="17" name="椭圆 16"/>
          <p:cNvSpPr/>
          <p:nvPr/>
        </p:nvSpPr>
        <p:spPr>
          <a:xfrm>
            <a:off x="2546350" y="3209925"/>
            <a:ext cx="541338" cy="541338"/>
          </a:xfrm>
          <a:prstGeom prst="ellipse">
            <a:avLst/>
          </a:prstGeom>
          <a:solidFill>
            <a:srgbClr val="292929"/>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800" b="1">
                <a:solidFill>
                  <a:srgbClr val="FFFFFF"/>
                </a:solidFill>
                <a:latin typeface="Agency FB" charset="-122"/>
              </a:rPr>
              <a:t>1</a:t>
            </a:r>
            <a:endParaRPr lang="zh-CN" altLang="en-US" sz="2800" b="1">
              <a:solidFill>
                <a:srgbClr val="FFFFFF"/>
              </a:solidFill>
              <a:latin typeface="Agency FB" charset="-122"/>
            </a:endParaRPr>
          </a:p>
        </p:txBody>
      </p:sp>
      <p:grpSp>
        <p:nvGrpSpPr>
          <p:cNvPr id="44038" name="组合 11"/>
          <p:cNvGrpSpPr>
            <a:grpSpLocks/>
          </p:cNvGrpSpPr>
          <p:nvPr/>
        </p:nvGrpSpPr>
        <p:grpSpPr bwMode="auto">
          <a:xfrm>
            <a:off x="3473450" y="2590800"/>
            <a:ext cx="1925638" cy="1658938"/>
            <a:chOff x="3166533" y="2365905"/>
            <a:chExt cx="3340100" cy="2878137"/>
          </a:xfrm>
        </p:grpSpPr>
        <p:sp>
          <p:nvSpPr>
            <p:cNvPr id="19" name="任意多边形 5"/>
            <p:cNvSpPr/>
            <p:nvPr/>
          </p:nvSpPr>
          <p:spPr>
            <a:xfrm rot="900000">
              <a:off x="4130288" y="2365905"/>
              <a:ext cx="1853164" cy="92541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任意多边形 6"/>
            <p:cNvSpPr/>
            <p:nvPr/>
          </p:nvSpPr>
          <p:spPr>
            <a:xfrm rot="8100000">
              <a:off x="4653469" y="4315877"/>
              <a:ext cx="1853164" cy="928165"/>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任意多边形 7"/>
            <p:cNvSpPr/>
            <p:nvPr/>
          </p:nvSpPr>
          <p:spPr>
            <a:xfrm rot="15300000">
              <a:off x="2702348" y="3794059"/>
              <a:ext cx="1853576" cy="925205"/>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rgbClr val="C20F2A"/>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9" name="文本框 56"/>
          <p:cNvSpPr txBox="1">
            <a:spLocks noChangeArrowheads="1"/>
          </p:cNvSpPr>
          <p:nvPr/>
        </p:nvSpPr>
        <p:spPr bwMode="auto">
          <a:xfrm>
            <a:off x="5508625" y="981075"/>
            <a:ext cx="33115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lnSpc>
                <a:spcPct val="150000"/>
              </a:lnSpc>
            </a:pPr>
            <a:r>
              <a:rPr kumimoji="0" lang="zh-CN" altLang="en-US" sz="1800" b="1" dirty="0">
                <a:solidFill>
                  <a:srgbClr val="C20F2A"/>
                </a:solidFill>
                <a:latin typeface="微软雅黑" pitchFamily="34" charset="-122"/>
                <a:ea typeface="微软雅黑" pitchFamily="34" charset="-122"/>
              </a:rPr>
              <a:t>不良事件严重程度判定标准</a:t>
            </a:r>
          </a:p>
          <a:p>
            <a:pPr>
              <a:lnSpc>
                <a:spcPct val="150000"/>
              </a:lnSpc>
            </a:pPr>
            <a:r>
              <a:rPr kumimoji="0" lang="zh-TW" altLang="en-US" sz="1800" dirty="0">
                <a:latin typeface="微软雅黑" pitchFamily="34" charset="-122"/>
                <a:ea typeface="微软雅黑" pitchFamily="34" charset="-122"/>
              </a:rPr>
              <a:t>依据</a:t>
            </a:r>
            <a:r>
              <a:rPr kumimoji="0" lang="en-US" altLang="zh-TW" sz="1800" dirty="0">
                <a:latin typeface="微软雅黑" pitchFamily="34" charset="-122"/>
                <a:ea typeface="微软雅黑" pitchFamily="34" charset="-122"/>
              </a:rPr>
              <a:t>NCI CTCAE 5.0 </a:t>
            </a:r>
            <a:r>
              <a:rPr kumimoji="0" lang="zh-CN" altLang="en-US" sz="1800" dirty="0">
                <a:latin typeface="微软雅黑" pitchFamily="34" charset="-122"/>
                <a:ea typeface="微软雅黑" pitchFamily="34" charset="-122"/>
              </a:rPr>
              <a:t>进行判定</a:t>
            </a:r>
            <a:endParaRPr kumimoji="0" lang="en-US" altLang="zh-CN" sz="1800" dirty="0">
              <a:latin typeface="微软雅黑" pitchFamily="34" charset="-122"/>
              <a:ea typeface="微软雅黑" pitchFamily="34" charset="-122"/>
            </a:endParaRPr>
          </a:p>
          <a:p>
            <a:pPr>
              <a:lnSpc>
                <a:spcPct val="150000"/>
              </a:lnSpc>
            </a:pPr>
            <a:r>
              <a:rPr kumimoji="0" lang="zh-CN" altLang="en-US" sz="1800" b="1" dirty="0">
                <a:solidFill>
                  <a:srgbClr val="C20F2A"/>
                </a:solidFill>
                <a:latin typeface="微软雅黑" pitchFamily="34" charset="-122"/>
                <a:ea typeface="微软雅黑" pitchFamily="34" charset="-122"/>
              </a:rPr>
              <a:t>与试验药物关系的判断标准</a:t>
            </a:r>
            <a:endParaRPr kumimoji="0" lang="en-US" altLang="zh-CN" sz="1800" b="1" dirty="0">
              <a:solidFill>
                <a:srgbClr val="C20F2A"/>
              </a:solidFill>
              <a:latin typeface="微软雅黑" pitchFamily="34" charset="-122"/>
              <a:ea typeface="微软雅黑" pitchFamily="34" charset="-122"/>
            </a:endParaRPr>
          </a:p>
          <a:p>
            <a:pPr>
              <a:lnSpc>
                <a:spcPct val="150000"/>
              </a:lnSpc>
            </a:pPr>
            <a:r>
              <a:rPr kumimoji="0" lang="zh-CN" altLang="en-US" sz="1800" dirty="0">
                <a:latin typeface="微软雅黑" pitchFamily="34" charset="-122"/>
                <a:ea typeface="微软雅黑" pitchFamily="34" charset="-122"/>
              </a:rPr>
              <a:t>依据“与药物相关性判断表”  </a:t>
            </a:r>
          </a:p>
        </p:txBody>
      </p:sp>
      <p:sp>
        <p:nvSpPr>
          <p:cNvPr id="44040" name="文本框 56"/>
          <p:cNvSpPr txBox="1">
            <a:spLocks noChangeArrowheads="1"/>
          </p:cNvSpPr>
          <p:nvPr/>
        </p:nvSpPr>
        <p:spPr bwMode="auto">
          <a:xfrm>
            <a:off x="5508625" y="3544442"/>
            <a:ext cx="3492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lnSpc>
                <a:spcPct val="150000"/>
              </a:lnSpc>
            </a:pPr>
            <a:r>
              <a:rPr kumimoji="0" lang="zh-CN" altLang="en-US" sz="1800" b="1" dirty="0">
                <a:solidFill>
                  <a:srgbClr val="C20F2A"/>
                </a:solidFill>
                <a:latin typeface="微软雅黑" pitchFamily="34" charset="-122"/>
                <a:ea typeface="微软雅黑" pitchFamily="34" charset="-122"/>
              </a:rPr>
              <a:t>随访及报告</a:t>
            </a:r>
            <a:endParaRPr kumimoji="0" lang="en-US" altLang="zh-CN" sz="1800" b="1" dirty="0">
              <a:solidFill>
                <a:srgbClr val="C20F2A"/>
              </a:solidFill>
              <a:latin typeface="微软雅黑" pitchFamily="34" charset="-122"/>
              <a:ea typeface="微软雅黑" pitchFamily="34" charset="-122"/>
            </a:endParaRPr>
          </a:p>
          <a:p>
            <a:pPr eaLnBrk="1" hangingPunct="1">
              <a:lnSpc>
                <a:spcPct val="150000"/>
              </a:lnSpc>
            </a:pPr>
            <a:r>
              <a:rPr kumimoji="0" lang="zh-CN" altLang="en-US" sz="1800" dirty="0">
                <a:latin typeface="微软雅黑" pitchFamily="34" charset="-122"/>
                <a:ea typeface="微软雅黑" pitchFamily="34" charset="-122"/>
              </a:rPr>
              <a:t>随访至不良事件痊愈、好转、稳定、恢复至基线水平、死亡或失访</a:t>
            </a:r>
            <a:r>
              <a:rPr kumimoji="0" lang="zh-CN" altLang="en-US" sz="1800" dirty="0" smtClean="0">
                <a:latin typeface="微软雅黑" pitchFamily="34" charset="-122"/>
                <a:ea typeface="微软雅黑" pitchFamily="34" charset="-122"/>
              </a:rPr>
              <a:t>。</a:t>
            </a:r>
            <a:endParaRPr kumimoji="0" lang="zh-CN" altLang="en-US" sz="1800" dirty="0">
              <a:latin typeface="微软雅黑" pitchFamily="34" charset="-122"/>
              <a:ea typeface="微软雅黑" pitchFamily="34" charset="-122"/>
            </a:endParaRPr>
          </a:p>
        </p:txBody>
      </p:sp>
      <p:sp>
        <p:nvSpPr>
          <p:cNvPr id="44041" name="文本框 56"/>
          <p:cNvSpPr txBox="1">
            <a:spLocks noChangeArrowheads="1"/>
          </p:cNvSpPr>
          <p:nvPr/>
        </p:nvSpPr>
        <p:spPr bwMode="auto">
          <a:xfrm>
            <a:off x="323850" y="3268663"/>
            <a:ext cx="2808288" cy="21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nSpc>
                <a:spcPct val="150000"/>
              </a:lnSpc>
            </a:pPr>
            <a:r>
              <a:rPr kumimoji="0" lang="zh-CN" altLang="en-US" sz="1800" b="1" dirty="0">
                <a:solidFill>
                  <a:srgbClr val="C20F2A"/>
                </a:solidFill>
                <a:latin typeface="微软雅黑" pitchFamily="34" charset="-122"/>
                <a:ea typeface="微软雅黑" pitchFamily="34" charset="-122"/>
              </a:rPr>
              <a:t>医学处理</a:t>
            </a:r>
            <a:endParaRPr kumimoji="0" lang="en-US" altLang="zh-CN" sz="1800" b="1" dirty="0">
              <a:solidFill>
                <a:srgbClr val="C20F2A"/>
              </a:solidFill>
              <a:latin typeface="微软雅黑" pitchFamily="34" charset="-122"/>
              <a:ea typeface="微软雅黑" pitchFamily="34" charset="-122"/>
            </a:endParaRPr>
          </a:p>
          <a:p>
            <a:pPr>
              <a:lnSpc>
                <a:spcPct val="150000"/>
              </a:lnSpc>
            </a:pPr>
            <a:r>
              <a:rPr kumimoji="0" lang="zh-CN" altLang="en-US" sz="1800" dirty="0">
                <a:latin typeface="微软雅黑" pitchFamily="34" charset="-122"/>
                <a:ea typeface="微软雅黑" pitchFamily="34" charset="-122"/>
              </a:rPr>
              <a:t>受试者者签署知情同意</a:t>
            </a:r>
            <a:r>
              <a:rPr kumimoji="0" lang="zh-CN" altLang="en-US" sz="1800" dirty="0" smtClean="0">
                <a:latin typeface="微软雅黑" pitchFamily="34" charset="-122"/>
                <a:ea typeface="微软雅黑" pitchFamily="34" charset="-122"/>
              </a:rPr>
              <a:t>书至</a:t>
            </a:r>
            <a:r>
              <a:rPr kumimoji="0" lang="zh-CN" altLang="en-US" sz="1800" dirty="0">
                <a:latin typeface="微软雅黑" pitchFamily="34" charset="-122"/>
                <a:ea typeface="微软雅黑" pitchFamily="34" charset="-122"/>
              </a:rPr>
              <a:t>试验结束，发生的任何不良的事件，无论与试验药物是否有因果关系。</a:t>
            </a:r>
            <a:endParaRPr kumimoji="0" lang="en-US" altLang="zh-CN" sz="1800" dirty="0">
              <a:latin typeface="微软雅黑" pitchFamily="34" charset="-122"/>
              <a:ea typeface="微软雅黑" pitchFamily="34" charset="-122"/>
            </a:endParaRPr>
          </a:p>
        </p:txBody>
      </p:sp>
      <p:sp>
        <p:nvSpPr>
          <p:cNvPr id="13" name="矩形 12"/>
          <p:cNvSpPr/>
          <p:nvPr/>
        </p:nvSpPr>
        <p:spPr>
          <a:xfrm>
            <a:off x="2741783" y="5601964"/>
            <a:ext cx="3416320" cy="369332"/>
          </a:xfrm>
          <a:prstGeom prst="rect">
            <a:avLst/>
          </a:prstGeom>
        </p:spPr>
        <p:txBody>
          <a:bodyPr wrap="none">
            <a:spAutoFit/>
          </a:bodyPr>
          <a:lstStyle/>
          <a:p>
            <a:r>
              <a:rPr lang="zh-CN" altLang="en-US" b="1" dirty="0" smtClean="0">
                <a:solidFill>
                  <a:srgbClr val="C00000"/>
                </a:solidFill>
                <a:latin typeface="微软雅黑" pitchFamily="34" charset="-122"/>
                <a:ea typeface="微软雅黑" pitchFamily="34" charset="-122"/>
              </a:rPr>
              <a:t>试验过程中需关注肝功能的变化</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309064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8"/>
          <p:cNvSpPr>
            <a:spLocks noChangeArrowheads="1"/>
          </p:cNvSpPr>
          <p:nvPr/>
        </p:nvSpPr>
        <p:spPr bwMode="auto">
          <a:xfrm>
            <a:off x="1373200" y="469900"/>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262626"/>
                </a:solidFill>
                <a:latin typeface="微软雅黑" pitchFamily="34" charset="-122"/>
                <a:ea typeface="微软雅黑" pitchFamily="34" charset="-122"/>
              </a:rPr>
              <a:t>不良事件</a:t>
            </a:r>
            <a:r>
              <a:rPr lang="zh-CN" altLang="en-US" b="1" dirty="0" smtClean="0">
                <a:solidFill>
                  <a:srgbClr val="262626"/>
                </a:solidFill>
                <a:latin typeface="微软雅黑" pitchFamily="34" charset="-122"/>
                <a:ea typeface="微软雅黑" pitchFamily="34" charset="-122"/>
              </a:rPr>
              <a:t>报告</a:t>
            </a:r>
            <a:endParaRPr lang="zh-CN" altLang="en-US" dirty="0">
              <a:solidFill>
                <a:srgbClr val="262626"/>
              </a:solidFill>
              <a:latin typeface="微软雅黑" pitchFamily="34" charset="-122"/>
              <a:ea typeface="微软雅黑" pitchFamily="34" charset="-122"/>
            </a:endParaRPr>
          </a:p>
        </p:txBody>
      </p:sp>
      <p:sp>
        <p:nvSpPr>
          <p:cNvPr id="2" name="圆角矩形 1"/>
          <p:cNvSpPr/>
          <p:nvPr/>
        </p:nvSpPr>
        <p:spPr>
          <a:xfrm>
            <a:off x="539750" y="2708275"/>
            <a:ext cx="1439863" cy="649288"/>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研究者</a:t>
            </a:r>
          </a:p>
        </p:txBody>
      </p:sp>
      <p:sp>
        <p:nvSpPr>
          <p:cNvPr id="5" name="右箭头 4"/>
          <p:cNvSpPr/>
          <p:nvPr/>
        </p:nvSpPr>
        <p:spPr>
          <a:xfrm flipV="1">
            <a:off x="1979613" y="2889250"/>
            <a:ext cx="647700" cy="28733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圆角矩形 21"/>
          <p:cNvSpPr/>
          <p:nvPr/>
        </p:nvSpPr>
        <p:spPr>
          <a:xfrm>
            <a:off x="2627313" y="2565400"/>
            <a:ext cx="1495425" cy="10080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获取足 </a:t>
            </a:r>
            <a:endParaRPr lang="en-US" altLang="zh-CN" dirty="0" smtClean="0">
              <a:solidFill>
                <a:schemeClr val="tx1"/>
              </a:solidFill>
              <a:latin typeface="微软雅黑" pitchFamily="34" charset="-122"/>
              <a:ea typeface="微软雅黑" pitchFamily="34" charset="-122"/>
            </a:endParaRPr>
          </a:p>
          <a:p>
            <a:pPr algn="ctr">
              <a:defRPr/>
            </a:pPr>
            <a:r>
              <a:rPr lang="zh-CN" altLang="en-US" dirty="0" smtClean="0">
                <a:solidFill>
                  <a:schemeClr val="tx1"/>
                </a:solidFill>
                <a:latin typeface="微软雅黑" pitchFamily="34" charset="-122"/>
                <a:ea typeface="微软雅黑" pitchFamily="34" charset="-122"/>
              </a:rPr>
              <a:t>够</a:t>
            </a:r>
            <a:r>
              <a:rPr lang="zh-CN" altLang="en-US" dirty="0">
                <a:solidFill>
                  <a:schemeClr val="tx1"/>
                </a:solidFill>
                <a:latin typeface="微软雅黑" pitchFamily="34" charset="-122"/>
                <a:ea typeface="微软雅黑" pitchFamily="34" charset="-122"/>
              </a:rPr>
              <a:t>信息</a:t>
            </a:r>
          </a:p>
        </p:txBody>
      </p:sp>
      <p:sp>
        <p:nvSpPr>
          <p:cNvPr id="23" name="右箭头 22"/>
          <p:cNvSpPr/>
          <p:nvPr/>
        </p:nvSpPr>
        <p:spPr>
          <a:xfrm flipV="1">
            <a:off x="4122738" y="2889250"/>
            <a:ext cx="647700" cy="28733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4" name="圆角矩形 23"/>
          <p:cNvSpPr/>
          <p:nvPr/>
        </p:nvSpPr>
        <p:spPr>
          <a:xfrm>
            <a:off x="4746625" y="2565400"/>
            <a:ext cx="1481138" cy="10080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积极医</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学处理</a:t>
            </a:r>
          </a:p>
        </p:txBody>
      </p:sp>
      <p:sp>
        <p:nvSpPr>
          <p:cNvPr id="25" name="右箭头 24"/>
          <p:cNvSpPr/>
          <p:nvPr/>
        </p:nvSpPr>
        <p:spPr>
          <a:xfrm flipV="1">
            <a:off x="6227763" y="2889250"/>
            <a:ext cx="649287" cy="28733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7" name="圆角矩形 26"/>
          <p:cNvSpPr/>
          <p:nvPr/>
        </p:nvSpPr>
        <p:spPr>
          <a:xfrm>
            <a:off x="6877050" y="2574925"/>
            <a:ext cx="1762125" cy="10080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记录</a:t>
            </a:r>
            <a:r>
              <a:rPr lang="zh-CN" altLang="en-US" dirty="0" smtClean="0">
                <a:solidFill>
                  <a:schemeClr val="tx1"/>
                </a:solidFill>
                <a:latin typeface="微软雅黑" pitchFamily="34" charset="-122"/>
                <a:ea typeface="微软雅黑" pitchFamily="34" charset="-122"/>
              </a:rPr>
              <a:t>随访</a:t>
            </a:r>
            <a:endParaRPr lang="en-US" altLang="zh-CN" dirty="0" smtClean="0">
              <a:solidFill>
                <a:schemeClr val="tx1"/>
              </a:solidFill>
              <a:latin typeface="微软雅黑" pitchFamily="34" charset="-122"/>
              <a:ea typeface="微软雅黑" pitchFamily="34" charset="-122"/>
            </a:endParaRPr>
          </a:p>
          <a:p>
            <a:pPr algn="ctr">
              <a:defRPr/>
            </a:pPr>
            <a:r>
              <a:rPr lang="zh-CN" altLang="en-US" dirty="0" smtClean="0">
                <a:solidFill>
                  <a:schemeClr val="tx1"/>
                </a:solidFill>
                <a:latin typeface="微软雅黑" pitchFamily="34" charset="-122"/>
                <a:ea typeface="微软雅黑" pitchFamily="34" charset="-122"/>
              </a:rPr>
              <a:t>至</a:t>
            </a:r>
            <a:r>
              <a:rPr lang="zh-CN" altLang="en-US" dirty="0">
                <a:solidFill>
                  <a:schemeClr val="tx1"/>
                </a:solidFill>
                <a:latin typeface="微软雅黑" pitchFamily="34" charset="-122"/>
                <a:ea typeface="微软雅黑" pitchFamily="34" charset="-122"/>
              </a:rPr>
              <a:t>缓解</a:t>
            </a:r>
          </a:p>
        </p:txBody>
      </p:sp>
    </p:spTree>
    <p:extLst>
      <p:ext uri="{BB962C8B-B14F-4D97-AF65-F5344CB8AC3E}">
        <p14:creationId xmlns:p14="http://schemas.microsoft.com/office/powerpoint/2010/main" val="17720156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18"/>
          <p:cNvSpPr>
            <a:spLocks noChangeArrowheads="1"/>
          </p:cNvSpPr>
          <p:nvPr/>
        </p:nvSpPr>
        <p:spPr bwMode="auto">
          <a:xfrm>
            <a:off x="1403648" y="476672"/>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262626"/>
                </a:solidFill>
                <a:latin typeface="微软雅黑" pitchFamily="34" charset="-122"/>
                <a:ea typeface="微软雅黑" pitchFamily="34" charset="-122"/>
              </a:rPr>
              <a:t>严重不良事件</a:t>
            </a:r>
            <a:endParaRPr lang="zh-CN" altLang="en-US" dirty="0">
              <a:solidFill>
                <a:srgbClr val="262626"/>
              </a:solidFill>
              <a:latin typeface="微软雅黑" pitchFamily="34" charset="-122"/>
              <a:ea typeface="微软雅黑" pitchFamily="34" charset="-122"/>
            </a:endParaRPr>
          </a:p>
        </p:txBody>
      </p:sp>
      <p:sp>
        <p:nvSpPr>
          <p:cNvPr id="45058" name="文本框 56"/>
          <p:cNvSpPr txBox="1">
            <a:spLocks noChangeArrowheads="1"/>
          </p:cNvSpPr>
          <p:nvPr/>
        </p:nvSpPr>
        <p:spPr bwMode="auto">
          <a:xfrm>
            <a:off x="539750" y="1654175"/>
            <a:ext cx="828040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nSpc>
                <a:spcPct val="150000"/>
              </a:lnSpc>
            </a:pPr>
            <a:r>
              <a:rPr kumimoji="0" lang="zh-CN" altLang="en-US" sz="1800" b="1" dirty="0">
                <a:solidFill>
                  <a:srgbClr val="C20F2A"/>
                </a:solidFill>
                <a:latin typeface="微软雅黑" pitchFamily="34" charset="-122"/>
                <a:ea typeface="微软雅黑" pitchFamily="34" charset="-122"/>
              </a:rPr>
              <a:t>定义：</a:t>
            </a:r>
            <a:endParaRPr kumimoji="0" lang="en-US" altLang="zh-CN" sz="1800" b="1" dirty="0">
              <a:solidFill>
                <a:srgbClr val="C20F2A"/>
              </a:solidFill>
              <a:latin typeface="微软雅黑" pitchFamily="34" charset="-122"/>
              <a:ea typeface="微软雅黑" pitchFamily="34" charset="-122"/>
            </a:endParaRPr>
          </a:p>
          <a:p>
            <a:pPr algn="just">
              <a:lnSpc>
                <a:spcPct val="150000"/>
              </a:lnSpc>
            </a:pPr>
            <a:r>
              <a:rPr kumimoji="0" lang="zh-CN" altLang="en-US" sz="1800" dirty="0">
                <a:latin typeface="微软雅黑" pitchFamily="34" charset="-122"/>
                <a:ea typeface="微软雅黑" pitchFamily="34" charset="-122"/>
              </a:rPr>
              <a:t>严重不良事件是指因使用药品引起以下损害情形之一的反应</a:t>
            </a:r>
            <a:r>
              <a:rPr kumimoji="0" lang="zh-CN" altLang="en-US" sz="1800" dirty="0" smtClean="0">
                <a:latin typeface="微软雅黑" pitchFamily="34" charset="-122"/>
                <a:ea typeface="微软雅黑" pitchFamily="34" charset="-122"/>
              </a:rPr>
              <a:t>：致死</a:t>
            </a:r>
            <a:r>
              <a:rPr kumimoji="0" lang="zh-CN" altLang="en-US" sz="1800" dirty="0">
                <a:latin typeface="微软雅黑" pitchFamily="34" charset="-122"/>
                <a:ea typeface="微软雅黑" pitchFamily="34" charset="-122"/>
              </a:rPr>
              <a:t>、危及生命、导致住院或延长住院时间、导致限制或永久的人体伤残或器官功能损伤、致癌、致畸、致出生缺陷、以及其他的重要医学事件，如不进行治疗可能出现上述所列情况的。 </a:t>
            </a:r>
            <a:endParaRPr kumimoji="0"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284132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8"/>
          <p:cNvSpPr>
            <a:spLocks noChangeArrowheads="1"/>
          </p:cNvSpPr>
          <p:nvPr/>
        </p:nvSpPr>
        <p:spPr bwMode="auto">
          <a:xfrm>
            <a:off x="1323976" y="476250"/>
            <a:ext cx="21002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solidFill>
                  <a:srgbClr val="262626"/>
                </a:solidFill>
                <a:latin typeface="微软雅黑" pitchFamily="34" charset="-122"/>
                <a:ea typeface="微软雅黑" pitchFamily="34" charset="-122"/>
              </a:rPr>
              <a:t>严重不良事件报告</a:t>
            </a:r>
            <a:endParaRPr lang="zh-CN" altLang="en-US" dirty="0">
              <a:solidFill>
                <a:srgbClr val="262626"/>
              </a:solidFill>
              <a:latin typeface="微软雅黑" pitchFamily="34" charset="-122"/>
              <a:ea typeface="微软雅黑" pitchFamily="34" charset="-122"/>
            </a:endParaRPr>
          </a:p>
        </p:txBody>
      </p:sp>
      <p:sp>
        <p:nvSpPr>
          <p:cNvPr id="2" name="圆角矩形 1"/>
          <p:cNvSpPr/>
          <p:nvPr/>
        </p:nvSpPr>
        <p:spPr>
          <a:xfrm>
            <a:off x="539750" y="1649413"/>
            <a:ext cx="431800" cy="19431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研究者</a:t>
            </a:r>
          </a:p>
        </p:txBody>
      </p:sp>
      <p:sp>
        <p:nvSpPr>
          <p:cNvPr id="25" name="右箭头 24"/>
          <p:cNvSpPr/>
          <p:nvPr/>
        </p:nvSpPr>
        <p:spPr>
          <a:xfrm flipV="1">
            <a:off x="2687638" y="2480469"/>
            <a:ext cx="438150" cy="28098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 name="圆角矩形 10"/>
          <p:cNvSpPr/>
          <p:nvPr/>
        </p:nvSpPr>
        <p:spPr>
          <a:xfrm>
            <a:off x="3235176" y="1270372"/>
            <a:ext cx="1233488" cy="4889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微软雅黑" pitchFamily="34" charset="-122"/>
                <a:ea typeface="微软雅黑" pitchFamily="34" charset="-122"/>
              </a:rPr>
              <a:t>24h</a:t>
            </a:r>
            <a:r>
              <a:rPr lang="zh-CN" altLang="en-US" dirty="0">
                <a:solidFill>
                  <a:schemeClr val="tx1"/>
                </a:solidFill>
                <a:latin typeface="微软雅黑" pitchFamily="34" charset="-122"/>
                <a:ea typeface="微软雅黑" pitchFamily="34" charset="-122"/>
              </a:rPr>
              <a:t>内</a:t>
            </a:r>
          </a:p>
        </p:txBody>
      </p:sp>
      <p:sp>
        <p:nvSpPr>
          <p:cNvPr id="12" name="圆角矩形 11"/>
          <p:cNvSpPr/>
          <p:nvPr/>
        </p:nvSpPr>
        <p:spPr>
          <a:xfrm>
            <a:off x="1379538" y="2077243"/>
            <a:ext cx="1293812" cy="10080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获取足  </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够信息</a:t>
            </a:r>
          </a:p>
        </p:txBody>
      </p:sp>
      <p:sp>
        <p:nvSpPr>
          <p:cNvPr id="13" name="右箭头 12"/>
          <p:cNvSpPr/>
          <p:nvPr/>
        </p:nvSpPr>
        <p:spPr>
          <a:xfrm flipV="1">
            <a:off x="972344" y="2480468"/>
            <a:ext cx="407194" cy="2889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圆角矩形 13"/>
          <p:cNvSpPr/>
          <p:nvPr/>
        </p:nvSpPr>
        <p:spPr>
          <a:xfrm>
            <a:off x="3084513" y="2070100"/>
            <a:ext cx="1560512" cy="9715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微软雅黑" pitchFamily="34" charset="-122"/>
                <a:ea typeface="微软雅黑" pitchFamily="34" charset="-122"/>
              </a:rPr>
              <a:t>SAE</a:t>
            </a:r>
            <a:r>
              <a:rPr lang="zh-CN" altLang="en-US" dirty="0">
                <a:solidFill>
                  <a:schemeClr val="tx1"/>
                </a:solidFill>
                <a:latin typeface="微软雅黑" pitchFamily="34" charset="-122"/>
                <a:ea typeface="微软雅黑" pitchFamily="34" charset="-122"/>
              </a:rPr>
              <a:t>报告表</a:t>
            </a:r>
          </a:p>
        </p:txBody>
      </p:sp>
      <p:sp>
        <p:nvSpPr>
          <p:cNvPr id="15" name="右箭头 14"/>
          <p:cNvSpPr/>
          <p:nvPr/>
        </p:nvSpPr>
        <p:spPr>
          <a:xfrm flipV="1">
            <a:off x="4657725" y="2480468"/>
            <a:ext cx="411163" cy="2635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 name="圆角矩形 16"/>
          <p:cNvSpPr/>
          <p:nvPr/>
        </p:nvSpPr>
        <p:spPr>
          <a:xfrm>
            <a:off x="5097463" y="1127125"/>
            <a:ext cx="3538537" cy="26146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申办单位</a:t>
            </a:r>
            <a:r>
              <a:rPr lang="en-US" altLang="zh-CN" dirty="0">
                <a:solidFill>
                  <a:schemeClr val="tx1"/>
                </a:solidFill>
                <a:latin typeface="微软雅黑" pitchFamily="34" charset="-122"/>
                <a:ea typeface="微软雅黑" pitchFamily="34" charset="-122"/>
              </a:rPr>
              <a:t>/CRO</a:t>
            </a:r>
          </a:p>
          <a:p>
            <a:pPr algn="ctr">
              <a:defRPr/>
            </a:pPr>
            <a:r>
              <a:rPr lang="zh-CN" altLang="en-US" dirty="0">
                <a:solidFill>
                  <a:schemeClr val="tx1"/>
                </a:solidFill>
                <a:latin typeface="微软雅黑" pitchFamily="34" charset="-122"/>
                <a:ea typeface="微软雅黑" pitchFamily="34" charset="-122"/>
              </a:rPr>
              <a:t>本中心伦理委员会</a:t>
            </a:r>
          </a:p>
          <a:p>
            <a:pPr algn="ctr">
              <a:defRPr/>
            </a:pPr>
            <a:r>
              <a:rPr lang="zh-CN" altLang="en-US" dirty="0">
                <a:solidFill>
                  <a:schemeClr val="tx1"/>
                </a:solidFill>
                <a:latin typeface="微软雅黑" pitchFamily="34" charset="-122"/>
                <a:ea typeface="微软雅黑" pitchFamily="34" charset="-122"/>
              </a:rPr>
              <a:t>中心所在地药品监督</a:t>
            </a:r>
            <a:r>
              <a:rPr lang="zh-CN" altLang="en-US" dirty="0" smtClean="0">
                <a:solidFill>
                  <a:schemeClr val="tx1"/>
                </a:solidFill>
                <a:latin typeface="微软雅黑" pitchFamily="34" charset="-122"/>
                <a:ea typeface="微软雅黑" pitchFamily="34" charset="-122"/>
              </a:rPr>
              <a:t>管理局</a:t>
            </a:r>
            <a:endParaRPr lang="en-US" altLang="zh-CN" dirty="0" smtClean="0">
              <a:solidFill>
                <a:schemeClr val="tx1"/>
              </a:solidFill>
              <a:latin typeface="微软雅黑" pitchFamily="34" charset="-122"/>
              <a:ea typeface="微软雅黑" pitchFamily="34" charset="-122"/>
            </a:endParaRPr>
          </a:p>
          <a:p>
            <a:pPr algn="ctr">
              <a:defRPr/>
            </a:pPr>
            <a:r>
              <a:rPr lang="zh-CN" altLang="en-US" dirty="0" smtClean="0">
                <a:solidFill>
                  <a:schemeClr val="tx1"/>
                </a:solidFill>
                <a:latin typeface="微软雅黑" pitchFamily="34" charset="-122"/>
                <a:ea typeface="微软雅黑" pitchFamily="34" charset="-122"/>
              </a:rPr>
              <a:t>注册处</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国家药品监督管理局研究</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监督处</a:t>
            </a:r>
          </a:p>
          <a:p>
            <a:pPr algn="ctr">
              <a:defRPr/>
            </a:pPr>
            <a:r>
              <a:rPr lang="zh-CN" altLang="en-US" dirty="0">
                <a:solidFill>
                  <a:schemeClr val="tx1"/>
                </a:solidFill>
                <a:latin typeface="微软雅黑" pitchFamily="34" charset="-122"/>
                <a:ea typeface="微软雅黑" pitchFamily="34" charset="-122"/>
              </a:rPr>
              <a:t>国家卫健委医政医管局</a:t>
            </a:r>
            <a:r>
              <a:rPr lang="zh-CN" altLang="en-US" dirty="0" smtClean="0">
                <a:solidFill>
                  <a:schemeClr val="tx1"/>
                </a:solidFill>
                <a:latin typeface="微软雅黑" pitchFamily="34" charset="-122"/>
                <a:ea typeface="微软雅黑" pitchFamily="34" charset="-122"/>
              </a:rPr>
              <a:t>医疗</a:t>
            </a:r>
            <a:endParaRPr lang="en-US" altLang="zh-CN" dirty="0" smtClean="0">
              <a:solidFill>
                <a:schemeClr val="tx1"/>
              </a:solidFill>
              <a:latin typeface="微软雅黑" pitchFamily="34" charset="-122"/>
              <a:ea typeface="微软雅黑" pitchFamily="34" charset="-122"/>
            </a:endParaRPr>
          </a:p>
          <a:p>
            <a:pPr algn="ctr">
              <a:defRPr/>
            </a:pPr>
            <a:r>
              <a:rPr lang="zh-CN" altLang="en-US" dirty="0" smtClean="0">
                <a:solidFill>
                  <a:schemeClr val="tx1"/>
                </a:solidFill>
                <a:latin typeface="微软雅黑" pitchFamily="34" charset="-122"/>
                <a:ea typeface="微软雅黑" pitchFamily="34" charset="-122"/>
              </a:rPr>
              <a:t>安全</a:t>
            </a:r>
            <a:r>
              <a:rPr lang="zh-CN" altLang="en-US" dirty="0">
                <a:solidFill>
                  <a:schemeClr val="tx1"/>
                </a:solidFill>
                <a:latin typeface="微软雅黑" pitchFamily="34" charset="-122"/>
                <a:ea typeface="微软雅黑" pitchFamily="34" charset="-122"/>
              </a:rPr>
              <a:t>与血液处</a:t>
            </a:r>
          </a:p>
        </p:txBody>
      </p:sp>
      <p:sp>
        <p:nvSpPr>
          <p:cNvPr id="18" name="圆角矩形 17"/>
          <p:cNvSpPr/>
          <p:nvPr/>
        </p:nvSpPr>
        <p:spPr>
          <a:xfrm>
            <a:off x="539750" y="4164584"/>
            <a:ext cx="431800" cy="18303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申办方</a:t>
            </a:r>
          </a:p>
        </p:txBody>
      </p:sp>
      <p:sp>
        <p:nvSpPr>
          <p:cNvPr id="19" name="右箭头 18"/>
          <p:cNvSpPr/>
          <p:nvPr/>
        </p:nvSpPr>
        <p:spPr>
          <a:xfrm flipV="1">
            <a:off x="972344" y="4821238"/>
            <a:ext cx="420688" cy="2968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0" name="圆角矩形 19"/>
          <p:cNvSpPr/>
          <p:nvPr/>
        </p:nvSpPr>
        <p:spPr>
          <a:xfrm>
            <a:off x="1379538" y="4235450"/>
            <a:ext cx="1293812" cy="16414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审核</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评估</a:t>
            </a:r>
            <a:endParaRPr lang="en-US" altLang="zh-CN" dirty="0">
              <a:solidFill>
                <a:schemeClr val="tx1"/>
              </a:solidFill>
              <a:latin typeface="微软雅黑" pitchFamily="34" charset="-122"/>
              <a:ea typeface="微软雅黑" pitchFamily="34" charset="-122"/>
            </a:endParaRPr>
          </a:p>
        </p:txBody>
      </p:sp>
      <p:sp>
        <p:nvSpPr>
          <p:cNvPr id="21" name="右箭头 20"/>
          <p:cNvSpPr/>
          <p:nvPr/>
        </p:nvSpPr>
        <p:spPr>
          <a:xfrm flipV="1">
            <a:off x="2673350" y="4565650"/>
            <a:ext cx="417513" cy="28098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6" name="圆角矩形 25"/>
          <p:cNvSpPr/>
          <p:nvPr/>
        </p:nvSpPr>
        <p:spPr>
          <a:xfrm>
            <a:off x="3067696" y="4208463"/>
            <a:ext cx="1560512" cy="8239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死亡或危及生命的</a:t>
            </a:r>
            <a:r>
              <a:rPr lang="en-US" altLang="zh-CN" dirty="0">
                <a:solidFill>
                  <a:schemeClr val="tx1"/>
                </a:solidFill>
                <a:latin typeface="微软雅黑" pitchFamily="34" charset="-122"/>
                <a:ea typeface="微软雅黑" pitchFamily="34" charset="-122"/>
              </a:rPr>
              <a:t>SAE</a:t>
            </a:r>
            <a:endParaRPr lang="zh-CN" altLang="en-US" dirty="0">
              <a:solidFill>
                <a:schemeClr val="tx1"/>
              </a:solidFill>
              <a:latin typeface="微软雅黑" pitchFamily="34" charset="-122"/>
              <a:ea typeface="微软雅黑" pitchFamily="34" charset="-122"/>
            </a:endParaRPr>
          </a:p>
        </p:txBody>
      </p:sp>
      <p:sp>
        <p:nvSpPr>
          <p:cNvPr id="28" name="圆角矩形 27"/>
          <p:cNvSpPr/>
          <p:nvPr/>
        </p:nvSpPr>
        <p:spPr>
          <a:xfrm>
            <a:off x="3085307" y="5196681"/>
            <a:ext cx="1547812" cy="5667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其他</a:t>
            </a:r>
            <a:r>
              <a:rPr lang="en-US" altLang="zh-CN" dirty="0">
                <a:solidFill>
                  <a:schemeClr val="tx1"/>
                </a:solidFill>
                <a:latin typeface="微软雅黑" pitchFamily="34" charset="-122"/>
                <a:ea typeface="微软雅黑" pitchFamily="34" charset="-122"/>
              </a:rPr>
              <a:t>SAE</a:t>
            </a:r>
            <a:endParaRPr lang="zh-CN" altLang="en-US" dirty="0">
              <a:solidFill>
                <a:schemeClr val="tx1"/>
              </a:solidFill>
              <a:latin typeface="微软雅黑" pitchFamily="34" charset="-122"/>
              <a:ea typeface="微软雅黑" pitchFamily="34" charset="-122"/>
            </a:endParaRPr>
          </a:p>
        </p:txBody>
      </p:sp>
      <p:sp>
        <p:nvSpPr>
          <p:cNvPr id="29" name="右箭头 28"/>
          <p:cNvSpPr/>
          <p:nvPr/>
        </p:nvSpPr>
        <p:spPr>
          <a:xfrm flipV="1">
            <a:off x="2692550" y="5352254"/>
            <a:ext cx="392758" cy="28098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 name="圆角矩形 29"/>
          <p:cNvSpPr/>
          <p:nvPr/>
        </p:nvSpPr>
        <p:spPr>
          <a:xfrm>
            <a:off x="3016250" y="3347244"/>
            <a:ext cx="1779588" cy="4905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微软雅黑" pitchFamily="34" charset="-122"/>
                <a:ea typeface="微软雅黑" pitchFamily="34" charset="-122"/>
              </a:rPr>
              <a:t>7</a:t>
            </a:r>
            <a:r>
              <a:rPr lang="zh-CN" altLang="en-US" dirty="0">
                <a:solidFill>
                  <a:schemeClr val="tx1"/>
                </a:solidFill>
                <a:latin typeface="微软雅黑" pitchFamily="34" charset="-122"/>
                <a:ea typeface="微软雅黑" pitchFamily="34" charset="-122"/>
              </a:rPr>
              <a:t>个自然日内</a:t>
            </a:r>
          </a:p>
        </p:txBody>
      </p:sp>
      <p:sp>
        <p:nvSpPr>
          <p:cNvPr id="3" name="上箭头 2"/>
          <p:cNvSpPr/>
          <p:nvPr/>
        </p:nvSpPr>
        <p:spPr>
          <a:xfrm>
            <a:off x="3802062" y="3878262"/>
            <a:ext cx="192088" cy="306388"/>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下箭头 3"/>
          <p:cNvSpPr/>
          <p:nvPr/>
        </p:nvSpPr>
        <p:spPr>
          <a:xfrm>
            <a:off x="3851920" y="5763418"/>
            <a:ext cx="192088" cy="2746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圆角矩形 30"/>
          <p:cNvSpPr/>
          <p:nvPr/>
        </p:nvSpPr>
        <p:spPr>
          <a:xfrm>
            <a:off x="2987824" y="6021288"/>
            <a:ext cx="1838325" cy="457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微软雅黑" pitchFamily="34" charset="-122"/>
                <a:ea typeface="微软雅黑" pitchFamily="34" charset="-122"/>
              </a:rPr>
              <a:t>15</a:t>
            </a:r>
            <a:r>
              <a:rPr lang="zh-CN" altLang="en-US" dirty="0">
                <a:solidFill>
                  <a:schemeClr val="tx1"/>
                </a:solidFill>
                <a:latin typeface="微软雅黑" pitchFamily="34" charset="-122"/>
                <a:ea typeface="微软雅黑" pitchFamily="34" charset="-122"/>
              </a:rPr>
              <a:t>个自然日内</a:t>
            </a:r>
          </a:p>
        </p:txBody>
      </p:sp>
      <p:sp>
        <p:nvSpPr>
          <p:cNvPr id="32" name="右箭头 31"/>
          <p:cNvSpPr/>
          <p:nvPr/>
        </p:nvSpPr>
        <p:spPr>
          <a:xfrm flipV="1">
            <a:off x="4673600" y="4939283"/>
            <a:ext cx="436563" cy="28098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3" name="圆角矩形 32"/>
          <p:cNvSpPr/>
          <p:nvPr/>
        </p:nvSpPr>
        <p:spPr>
          <a:xfrm>
            <a:off x="5132388" y="3952875"/>
            <a:ext cx="3495675" cy="23780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其他研究者</a:t>
            </a:r>
            <a:r>
              <a:rPr lang="en-US" altLang="zh-CN" dirty="0">
                <a:solidFill>
                  <a:schemeClr val="tx1"/>
                </a:solidFill>
                <a:latin typeface="微软雅黑" pitchFamily="34" charset="-122"/>
                <a:ea typeface="微软雅黑" pitchFamily="34" charset="-122"/>
              </a:rPr>
              <a:t>/</a:t>
            </a:r>
            <a:r>
              <a:rPr lang="zh-CN" altLang="en-US" dirty="0">
                <a:solidFill>
                  <a:schemeClr val="tx1"/>
                </a:solidFill>
                <a:latin typeface="微软雅黑" pitchFamily="34" charset="-122"/>
                <a:ea typeface="微软雅黑" pitchFamily="34" charset="-122"/>
              </a:rPr>
              <a:t>伦理委员会</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申办方所在地药品监督管理局注册处</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国家药品监督管理局研究</a:t>
            </a:r>
            <a:endParaRPr lang="en-US" altLang="zh-CN" dirty="0">
              <a:solidFill>
                <a:schemeClr val="tx1"/>
              </a:solidFill>
              <a:latin typeface="微软雅黑" pitchFamily="34" charset="-122"/>
              <a:ea typeface="微软雅黑" pitchFamily="34" charset="-122"/>
            </a:endParaRPr>
          </a:p>
          <a:p>
            <a:pPr algn="ctr">
              <a:defRPr/>
            </a:pPr>
            <a:r>
              <a:rPr lang="zh-CN" altLang="en-US" dirty="0">
                <a:solidFill>
                  <a:schemeClr val="tx1"/>
                </a:solidFill>
                <a:latin typeface="微软雅黑" pitchFamily="34" charset="-122"/>
                <a:ea typeface="微软雅黑" pitchFamily="34" charset="-122"/>
              </a:rPr>
              <a:t>监督处</a:t>
            </a:r>
          </a:p>
          <a:p>
            <a:pPr algn="ctr">
              <a:defRPr/>
            </a:pPr>
            <a:r>
              <a:rPr lang="zh-CN" altLang="en-US" dirty="0">
                <a:solidFill>
                  <a:schemeClr val="tx1"/>
                </a:solidFill>
                <a:latin typeface="微软雅黑" pitchFamily="34" charset="-122"/>
                <a:ea typeface="微软雅黑" pitchFamily="34" charset="-122"/>
              </a:rPr>
              <a:t>国家卫健委医政医管局</a:t>
            </a:r>
            <a:r>
              <a:rPr lang="zh-CN" altLang="en-US" dirty="0" smtClean="0">
                <a:solidFill>
                  <a:schemeClr val="tx1"/>
                </a:solidFill>
                <a:latin typeface="微软雅黑" pitchFamily="34" charset="-122"/>
                <a:ea typeface="微软雅黑" pitchFamily="34" charset="-122"/>
              </a:rPr>
              <a:t>医疗</a:t>
            </a:r>
            <a:endParaRPr lang="en-US" altLang="zh-CN" dirty="0" smtClean="0">
              <a:solidFill>
                <a:schemeClr val="tx1"/>
              </a:solidFill>
              <a:latin typeface="微软雅黑" pitchFamily="34" charset="-122"/>
              <a:ea typeface="微软雅黑" pitchFamily="34" charset="-122"/>
            </a:endParaRPr>
          </a:p>
          <a:p>
            <a:pPr algn="ctr">
              <a:defRPr/>
            </a:pPr>
            <a:r>
              <a:rPr lang="zh-CN" altLang="en-US" dirty="0" smtClean="0">
                <a:solidFill>
                  <a:schemeClr val="tx1"/>
                </a:solidFill>
                <a:latin typeface="微软雅黑" pitchFamily="34" charset="-122"/>
                <a:ea typeface="微软雅黑" pitchFamily="34" charset="-122"/>
              </a:rPr>
              <a:t>安全</a:t>
            </a:r>
            <a:r>
              <a:rPr lang="zh-CN" altLang="en-US" dirty="0">
                <a:solidFill>
                  <a:schemeClr val="tx1"/>
                </a:solidFill>
                <a:latin typeface="微软雅黑" pitchFamily="34" charset="-122"/>
                <a:ea typeface="微软雅黑" pitchFamily="34" charset="-122"/>
              </a:rPr>
              <a:t>与血液</a:t>
            </a:r>
            <a:r>
              <a:rPr lang="zh-CN" altLang="en-US" dirty="0" smtClean="0">
                <a:solidFill>
                  <a:schemeClr val="tx1"/>
                </a:solidFill>
                <a:latin typeface="微软雅黑" pitchFamily="34" charset="-122"/>
                <a:ea typeface="微软雅黑" pitchFamily="34" charset="-122"/>
              </a:rPr>
              <a:t>处</a:t>
            </a:r>
            <a:endParaRPr lang="en-US" altLang="zh-CN" dirty="0" smtClean="0">
              <a:solidFill>
                <a:schemeClr val="tx1"/>
              </a:solidFill>
              <a:latin typeface="微软雅黑" pitchFamily="34" charset="-122"/>
              <a:ea typeface="微软雅黑" pitchFamily="34" charset="-122"/>
            </a:endParaRPr>
          </a:p>
          <a:p>
            <a:pPr algn="ctr">
              <a:defRPr/>
            </a:pPr>
            <a:r>
              <a:rPr lang="en-US" altLang="zh-CN" dirty="0">
                <a:solidFill>
                  <a:schemeClr val="tx1"/>
                </a:solidFill>
                <a:latin typeface="微软雅黑" pitchFamily="34" charset="-122"/>
                <a:ea typeface="微软雅黑" pitchFamily="34" charset="-122"/>
              </a:rPr>
              <a:t>CDE</a:t>
            </a:r>
            <a:r>
              <a:rPr lang="zh-CN" altLang="en-US" dirty="0">
                <a:solidFill>
                  <a:schemeClr val="tx1"/>
                </a:solidFill>
                <a:latin typeface="微软雅黑" pitchFamily="34" charset="-122"/>
                <a:ea typeface="微软雅黑" pitchFamily="34" charset="-122"/>
              </a:rPr>
              <a:t>（如适用）</a:t>
            </a:r>
            <a:endParaRPr lang="en-US" altLang="zh-CN" dirty="0">
              <a:solidFill>
                <a:schemeClr val="tx1"/>
              </a:solidFill>
              <a:latin typeface="微软雅黑" pitchFamily="34" charset="-122"/>
              <a:ea typeface="微软雅黑" pitchFamily="34" charset="-122"/>
            </a:endParaRPr>
          </a:p>
        </p:txBody>
      </p:sp>
      <p:sp>
        <p:nvSpPr>
          <p:cNvPr id="27" name="上箭头 26"/>
          <p:cNvSpPr/>
          <p:nvPr/>
        </p:nvSpPr>
        <p:spPr>
          <a:xfrm>
            <a:off x="3775075" y="1759322"/>
            <a:ext cx="192088" cy="306388"/>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156213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8"/>
          <p:cNvSpPr>
            <a:spLocks noChangeArrowheads="1"/>
          </p:cNvSpPr>
          <p:nvPr/>
        </p:nvSpPr>
        <p:spPr bwMode="auto">
          <a:xfrm>
            <a:off x="1403648" y="476672"/>
            <a:ext cx="704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262626"/>
                </a:solidFill>
                <a:latin typeface="微软雅黑" pitchFamily="34" charset="-122"/>
                <a:ea typeface="微软雅黑" pitchFamily="34" charset="-122"/>
              </a:rPr>
              <a:t>妊娠</a:t>
            </a:r>
            <a:endParaRPr lang="zh-CN" altLang="en-US" b="1" dirty="0">
              <a:solidFill>
                <a:srgbClr val="262626"/>
              </a:solidFill>
              <a:latin typeface="微软雅黑" pitchFamily="34" charset="-122"/>
              <a:ea typeface="微软雅黑" pitchFamily="34" charset="-122"/>
            </a:endParaRPr>
          </a:p>
        </p:txBody>
      </p:sp>
      <p:sp>
        <p:nvSpPr>
          <p:cNvPr id="5" name="圆角矩形 4"/>
          <p:cNvSpPr/>
          <p:nvPr/>
        </p:nvSpPr>
        <p:spPr>
          <a:xfrm>
            <a:off x="1403648" y="3854052"/>
            <a:ext cx="1511300" cy="49053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chemeClr val="tx1"/>
                </a:solidFill>
                <a:latin typeface="微软雅黑" pitchFamily="34" charset="-122"/>
                <a:ea typeface="微软雅黑" pitchFamily="34" charset="-122"/>
              </a:rPr>
              <a:t>受试者妊娠</a:t>
            </a:r>
            <a:endParaRPr lang="zh-CN" altLang="en-US" dirty="0">
              <a:solidFill>
                <a:schemeClr val="tx1"/>
              </a:solidFill>
              <a:latin typeface="微软雅黑" pitchFamily="34" charset="-122"/>
              <a:ea typeface="微软雅黑" pitchFamily="34" charset="-122"/>
            </a:endParaRPr>
          </a:p>
        </p:txBody>
      </p:sp>
      <p:sp>
        <p:nvSpPr>
          <p:cNvPr id="6" name="圆角矩形 5"/>
          <p:cNvSpPr/>
          <p:nvPr/>
        </p:nvSpPr>
        <p:spPr>
          <a:xfrm>
            <a:off x="1628923" y="2321880"/>
            <a:ext cx="958554" cy="4889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微软雅黑" pitchFamily="34" charset="-122"/>
                <a:ea typeface="微软雅黑" pitchFamily="34" charset="-122"/>
              </a:rPr>
              <a:t>24h</a:t>
            </a:r>
            <a:r>
              <a:rPr lang="zh-CN" altLang="en-US" dirty="0">
                <a:solidFill>
                  <a:schemeClr val="tx1"/>
                </a:solidFill>
                <a:latin typeface="微软雅黑" pitchFamily="34" charset="-122"/>
                <a:ea typeface="微软雅黑" pitchFamily="34" charset="-122"/>
              </a:rPr>
              <a:t>内</a:t>
            </a:r>
          </a:p>
        </p:txBody>
      </p:sp>
      <p:sp>
        <p:nvSpPr>
          <p:cNvPr id="7" name="右箭头 6"/>
          <p:cNvSpPr/>
          <p:nvPr/>
        </p:nvSpPr>
        <p:spPr>
          <a:xfrm flipV="1">
            <a:off x="1492548" y="3222377"/>
            <a:ext cx="1440160" cy="25164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a:xfrm>
            <a:off x="2920008" y="2810830"/>
            <a:ext cx="2156867" cy="11644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申办单位</a:t>
            </a:r>
            <a:r>
              <a:rPr lang="en-US" altLang="zh-CN" dirty="0">
                <a:solidFill>
                  <a:schemeClr val="tx1"/>
                </a:solidFill>
                <a:latin typeface="微软雅黑" pitchFamily="34" charset="-122"/>
                <a:ea typeface="微软雅黑" pitchFamily="34" charset="-122"/>
              </a:rPr>
              <a:t>/CRO</a:t>
            </a:r>
          </a:p>
          <a:p>
            <a:pPr algn="ctr">
              <a:defRPr/>
            </a:pPr>
            <a:r>
              <a:rPr lang="zh-CN" altLang="en-US" dirty="0">
                <a:solidFill>
                  <a:schemeClr val="tx1"/>
                </a:solidFill>
                <a:latin typeface="微软雅黑" pitchFamily="34" charset="-122"/>
                <a:ea typeface="微软雅黑" pitchFamily="34" charset="-122"/>
              </a:rPr>
              <a:t>本中心伦理</a:t>
            </a:r>
            <a:r>
              <a:rPr lang="zh-CN" altLang="en-US" dirty="0" smtClean="0">
                <a:solidFill>
                  <a:schemeClr val="tx1"/>
                </a:solidFill>
                <a:latin typeface="微软雅黑" pitchFamily="34" charset="-122"/>
                <a:ea typeface="微软雅黑" pitchFamily="34" charset="-122"/>
              </a:rPr>
              <a:t>委员会</a:t>
            </a:r>
            <a:endParaRPr lang="zh-CN" altLang="en-US" dirty="0">
              <a:solidFill>
                <a:schemeClr val="tx1"/>
              </a:solidFill>
              <a:latin typeface="微软雅黑" pitchFamily="34" charset="-122"/>
              <a:ea typeface="微软雅黑" pitchFamily="34" charset="-122"/>
            </a:endParaRPr>
          </a:p>
        </p:txBody>
      </p:sp>
      <p:sp>
        <p:nvSpPr>
          <p:cNvPr id="9" name="圆角矩形 8"/>
          <p:cNvSpPr/>
          <p:nvPr/>
        </p:nvSpPr>
        <p:spPr>
          <a:xfrm>
            <a:off x="419694" y="3023555"/>
            <a:ext cx="1054101" cy="649288"/>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微软雅黑" pitchFamily="34" charset="-122"/>
                <a:ea typeface="微软雅黑" pitchFamily="34" charset="-122"/>
              </a:rPr>
              <a:t>研究者</a:t>
            </a:r>
          </a:p>
        </p:txBody>
      </p:sp>
      <p:sp>
        <p:nvSpPr>
          <p:cNvPr id="2" name="矩形 1"/>
          <p:cNvSpPr/>
          <p:nvPr/>
        </p:nvSpPr>
        <p:spPr>
          <a:xfrm>
            <a:off x="5264150" y="1236967"/>
            <a:ext cx="3416300" cy="2169825"/>
          </a:xfrm>
          <a:prstGeom prst="rect">
            <a:avLst/>
          </a:prstGeom>
          <a:ln>
            <a:solidFill>
              <a:srgbClr val="C00000"/>
            </a:solidFill>
          </a:ln>
        </p:spPr>
        <p:txBody>
          <a:bodyPr wrap="square">
            <a:spAutoFit/>
          </a:bodyPr>
          <a:lstStyle/>
          <a:p>
            <a:pPr algn="just">
              <a:lnSpc>
                <a:spcPct val="150000"/>
              </a:lnSpc>
            </a:pPr>
            <a:r>
              <a:rPr lang="zh-CN" altLang="zh-CN" dirty="0">
                <a:latin typeface="微软雅黑" pitchFamily="34" charset="-122"/>
                <a:ea typeface="微软雅黑" pitchFamily="34" charset="-122"/>
              </a:rPr>
              <a:t>妊娠过程中出现的任何一种复杂情况或由于医疗原因选择终止妊娠的情况将按照方案的规定，按照“不良事件”或“严重不良事件”记录、上报、随访。</a:t>
            </a:r>
            <a:endParaRPr lang="en-US" altLang="zh-CN" dirty="0">
              <a:latin typeface="微软雅黑" pitchFamily="34" charset="-122"/>
              <a:ea typeface="微软雅黑" pitchFamily="34" charset="-122"/>
            </a:endParaRPr>
          </a:p>
        </p:txBody>
      </p:sp>
      <p:sp>
        <p:nvSpPr>
          <p:cNvPr id="10" name="矩形 9"/>
          <p:cNvSpPr/>
          <p:nvPr/>
        </p:nvSpPr>
        <p:spPr>
          <a:xfrm>
            <a:off x="5264150" y="3596904"/>
            <a:ext cx="3416300" cy="2536400"/>
          </a:xfrm>
          <a:prstGeom prst="rect">
            <a:avLst/>
          </a:prstGeom>
          <a:ln>
            <a:solidFill>
              <a:srgbClr val="C00000"/>
            </a:solidFill>
          </a:ln>
        </p:spPr>
        <p:txBody>
          <a:bodyPr wrap="square">
            <a:spAutoFit/>
          </a:bodyPr>
          <a:lstStyle/>
          <a:p>
            <a:pPr algn="just">
              <a:lnSpc>
                <a:spcPct val="150000"/>
              </a:lnSpc>
            </a:pPr>
            <a:r>
              <a:rPr lang="zh-CN" altLang="zh-CN" dirty="0">
                <a:latin typeface="微软雅黑" pitchFamily="34" charset="-122"/>
                <a:ea typeface="微软雅黑" pitchFamily="34" charset="-122"/>
              </a:rPr>
              <a:t>如果妊娠的结果符合</a:t>
            </a:r>
            <a:r>
              <a:rPr lang="en-US" altLang="zh-CN" dirty="0">
                <a:latin typeface="微软雅黑" pitchFamily="34" charset="-122"/>
                <a:ea typeface="微软雅黑" pitchFamily="34" charset="-122"/>
              </a:rPr>
              <a:t>SAE</a:t>
            </a:r>
            <a:r>
              <a:rPr lang="zh-CN" altLang="zh-CN" dirty="0">
                <a:latin typeface="微软雅黑" pitchFamily="34" charset="-122"/>
                <a:ea typeface="微软雅黑" pitchFamily="34" charset="-122"/>
              </a:rPr>
              <a:t>的标准</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如自然流产、死产、新生儿死亡或先天性畸形（包括流产胎儿、死产或新生儿死亡）</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，研究者应按严重不良事件的报告程序进行报告。</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457334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700312"/>
            <a:ext cx="3825226" cy="3356399"/>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研究周期</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8745030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346200" y="495300"/>
            <a:ext cx="2273300" cy="342900"/>
          </a:xfrm>
        </p:spPr>
        <p:txBody>
          <a:bodyPr>
            <a:normAutofit/>
          </a:bodyPr>
          <a:lstStyle/>
          <a:p>
            <a:r>
              <a:rPr lang="zh-CN" altLang="en-US" sz="1800" b="1" dirty="0">
                <a:latin typeface="微软雅黑" pitchFamily="34" charset="-122"/>
                <a:ea typeface="微软雅黑" pitchFamily="34" charset="-122"/>
              </a:rPr>
              <a:t>风险</a:t>
            </a:r>
            <a:r>
              <a:rPr lang="zh-CN" altLang="en-US" sz="1800" b="1" dirty="0" smtClean="0">
                <a:latin typeface="微软雅黑" pitchFamily="34" charset="-122"/>
                <a:ea typeface="微软雅黑" pitchFamily="34" charset="-122"/>
              </a:rPr>
              <a:t>管理和风险评估</a:t>
            </a:r>
          </a:p>
        </p:txBody>
      </p:sp>
      <p:pic>
        <p:nvPicPr>
          <p:cNvPr id="4" name="Picture 22" descr="aa">
            <a:extLst>
              <a:ext uri="{FF2B5EF4-FFF2-40B4-BE49-F238E27FC236}">
                <a16:creationId xmlns:a16="http://schemas.microsoft.com/office/drawing/2014/main" id="{B6A8F402-939A-4A04-8C1D-A64FFFD37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118001" y="1717837"/>
            <a:ext cx="2738319" cy="275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178300" y="2909558"/>
            <a:ext cx="812800"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风险</a:t>
            </a:r>
          </a:p>
        </p:txBody>
      </p:sp>
      <p:sp>
        <p:nvSpPr>
          <p:cNvPr id="8" name="AutoShape 8">
            <a:extLst>
              <a:ext uri="{FF2B5EF4-FFF2-40B4-BE49-F238E27FC236}">
                <a16:creationId xmlns:a16="http://schemas.microsoft.com/office/drawing/2014/main" id="{2C709879-298C-4DE6-8543-295B1F923521}"/>
              </a:ext>
            </a:extLst>
          </p:cNvPr>
          <p:cNvSpPr>
            <a:spLocks noChangeArrowheads="1"/>
          </p:cNvSpPr>
          <p:nvPr/>
        </p:nvSpPr>
        <p:spPr bwMode="gray">
          <a:xfrm rot="10800000">
            <a:off x="2325749" y="2687824"/>
            <a:ext cx="794968" cy="812800"/>
          </a:xfrm>
          <a:prstGeom prst="rightArrow">
            <a:avLst>
              <a:gd name="adj1" fmla="val 48824"/>
              <a:gd name="adj2" fmla="val 50775"/>
            </a:avLst>
          </a:prstGeom>
          <a:solidFill>
            <a:schemeClr val="accent1">
              <a:lumMod val="40000"/>
              <a:lumOff val="60000"/>
            </a:schemeClr>
          </a:solidFill>
          <a:ln w="9525" algn="ctr">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38" name="Group 5">
            <a:extLst>
              <a:ext uri="{FF2B5EF4-FFF2-40B4-BE49-F238E27FC236}">
                <a16:creationId xmlns:a16="http://schemas.microsoft.com/office/drawing/2014/main" id="{9AC3E6DF-4915-4865-BBD2-E929DB4D001F}"/>
              </a:ext>
            </a:extLst>
          </p:cNvPr>
          <p:cNvGrpSpPr>
            <a:grpSpLocks/>
          </p:cNvGrpSpPr>
          <p:nvPr/>
        </p:nvGrpSpPr>
        <p:grpSpPr bwMode="auto">
          <a:xfrm>
            <a:off x="611560" y="1916832"/>
            <a:ext cx="1773238" cy="2409825"/>
            <a:chOff x="193" y="1350"/>
            <a:chExt cx="1310" cy="1780"/>
          </a:xfrm>
        </p:grpSpPr>
        <p:sp>
          <p:nvSpPr>
            <p:cNvPr id="39" name="Freeform 6">
              <a:extLst>
                <a:ext uri="{FF2B5EF4-FFF2-40B4-BE49-F238E27FC236}">
                  <a16:creationId xmlns:a16="http://schemas.microsoft.com/office/drawing/2014/main" id="{3CCA3DA5-9B79-411F-A17B-BFB0258D2559}"/>
                </a:ext>
              </a:extLst>
            </p:cNvPr>
            <p:cNvSpPr>
              <a:spLocks/>
            </p:cNvSpPr>
            <p:nvPr/>
          </p:nvSpPr>
          <p:spPr bwMode="gray">
            <a:xfrm flipV="1">
              <a:off x="193" y="1350"/>
              <a:ext cx="1310" cy="749"/>
            </a:xfrm>
            <a:custGeom>
              <a:avLst/>
              <a:gdLst>
                <a:gd name="T0" fmla="*/ 1793 w 1210"/>
                <a:gd name="T1" fmla="*/ 20562121 h 97"/>
                <a:gd name="T2" fmla="*/ 1948 w 1210"/>
                <a:gd name="T3" fmla="*/ 0 h 97"/>
                <a:gd name="T4" fmla="*/ 156 w 1210"/>
                <a:gd name="T5" fmla="*/ 0 h 97"/>
                <a:gd name="T6" fmla="*/ 0 w 1210"/>
                <a:gd name="T7" fmla="*/ 20562121 h 97"/>
                <a:gd name="T8" fmla="*/ 1793 w 1210"/>
                <a:gd name="T9" fmla="*/ 20562121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78787"/>
                </a:gs>
              </a:gsLst>
              <a:lin ang="5400000" scaled="1"/>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0" name="Freeform 7">
              <a:extLst>
                <a:ext uri="{FF2B5EF4-FFF2-40B4-BE49-F238E27FC236}">
                  <a16:creationId xmlns:a16="http://schemas.microsoft.com/office/drawing/2014/main" id="{AB85BCEA-3DBE-433D-BC59-6C15B8887A3E}"/>
                </a:ext>
              </a:extLst>
            </p:cNvPr>
            <p:cNvSpPr>
              <a:spLocks/>
            </p:cNvSpPr>
            <p:nvPr/>
          </p:nvSpPr>
          <p:spPr bwMode="gray">
            <a:xfrm>
              <a:off x="196" y="2381"/>
              <a:ext cx="1307" cy="749"/>
            </a:xfrm>
            <a:custGeom>
              <a:avLst/>
              <a:gdLst>
                <a:gd name="T0" fmla="*/ 1766 w 1210"/>
                <a:gd name="T1" fmla="*/ 20562121 h 97"/>
                <a:gd name="T2" fmla="*/ 1922 w 1210"/>
                <a:gd name="T3" fmla="*/ 0 h 97"/>
                <a:gd name="T4" fmla="*/ 154 w 1210"/>
                <a:gd name="T5" fmla="*/ 0 h 97"/>
                <a:gd name="T6" fmla="*/ 0 w 1210"/>
                <a:gd name="T7" fmla="*/ 20562121 h 97"/>
                <a:gd name="T8" fmla="*/ 1766 w 1210"/>
                <a:gd name="T9" fmla="*/ 20562121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58585"/>
                </a:gs>
              </a:gsLst>
              <a:lin ang="5400000" scaled="1"/>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37" name="Rectangle 9">
            <a:extLst>
              <a:ext uri="{FF2B5EF4-FFF2-40B4-BE49-F238E27FC236}">
                <a16:creationId xmlns:a16="http://schemas.microsoft.com/office/drawing/2014/main" id="{BD649E66-CF50-412D-B12A-C6E9E27D9431}"/>
              </a:ext>
            </a:extLst>
          </p:cNvPr>
          <p:cNvSpPr>
            <a:spLocks noChangeArrowheads="1"/>
          </p:cNvSpPr>
          <p:nvPr/>
        </p:nvSpPr>
        <p:spPr bwMode="gray">
          <a:xfrm>
            <a:off x="395536" y="1916832"/>
            <a:ext cx="1828800" cy="2447925"/>
          </a:xfrm>
          <a:prstGeom prst="rect">
            <a:avLst/>
          </a:prstGeom>
          <a:solidFill>
            <a:srgbClr val="D25C5F"/>
          </a:solidFill>
          <a:ln w="9525">
            <a:noFill/>
            <a:miter lim="800000"/>
            <a:headEnd/>
            <a:tailEnd/>
          </a:ln>
          <a:effectLst/>
        </p:spPr>
        <p:txBody>
          <a:bodyPr wrap="none" anchor="ctr"/>
          <a:lstStyle/>
          <a:p>
            <a:pPr>
              <a:defRPr/>
            </a:pPr>
            <a:r>
              <a:rPr lang="zh-CN" altLang="en-US" dirty="0">
                <a:latin typeface="微软雅黑" panose="020B0503020204020204" pitchFamily="34" charset="-122"/>
                <a:ea typeface="微软雅黑" panose="020B0503020204020204" pitchFamily="34" charset="-122"/>
              </a:rPr>
              <a:t>疾病风险</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defRPr/>
            </a:pP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latin typeface="微软雅黑" panose="020B0503020204020204" pitchFamily="34" charset="-122"/>
                <a:ea typeface="微软雅黑" panose="020B0503020204020204" pitchFamily="34" charset="-122"/>
              </a:rPr>
              <a:t>乳腺</a:t>
            </a:r>
            <a:r>
              <a:rPr lang="zh-CN" altLang="en-US" dirty="0">
                <a:latin typeface="微软雅黑" panose="020B0503020204020204" pitchFamily="34" charset="-122"/>
                <a:ea typeface="微软雅黑" panose="020B0503020204020204" pitchFamily="34" charset="-122"/>
              </a:rPr>
              <a:t>癌变的风险</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2" name="AutoShape 8">
            <a:extLst>
              <a:ext uri="{FF2B5EF4-FFF2-40B4-BE49-F238E27FC236}">
                <a16:creationId xmlns:a16="http://schemas.microsoft.com/office/drawing/2014/main" id="{2C709879-298C-4DE6-8543-295B1F923521}"/>
              </a:ext>
            </a:extLst>
          </p:cNvPr>
          <p:cNvSpPr>
            <a:spLocks noChangeArrowheads="1"/>
          </p:cNvSpPr>
          <p:nvPr/>
        </p:nvSpPr>
        <p:spPr bwMode="gray">
          <a:xfrm>
            <a:off x="5856320" y="2676897"/>
            <a:ext cx="794968" cy="812800"/>
          </a:xfrm>
          <a:prstGeom prst="rightArrow">
            <a:avLst>
              <a:gd name="adj1" fmla="val 48824"/>
              <a:gd name="adj2" fmla="val 50775"/>
            </a:avLst>
          </a:prstGeom>
          <a:solidFill>
            <a:schemeClr val="accent1">
              <a:lumMod val="40000"/>
              <a:lumOff val="60000"/>
            </a:schemeClr>
          </a:solidFill>
          <a:ln w="9525" algn="ctr">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3" name="Group 11">
            <a:extLst>
              <a:ext uri="{FF2B5EF4-FFF2-40B4-BE49-F238E27FC236}">
                <a16:creationId xmlns:a16="http://schemas.microsoft.com/office/drawing/2014/main" id="{2A78CE85-8861-4BF3-A2A8-D9BD4573B3FC}"/>
              </a:ext>
            </a:extLst>
          </p:cNvPr>
          <p:cNvGrpSpPr>
            <a:grpSpLocks/>
          </p:cNvGrpSpPr>
          <p:nvPr/>
        </p:nvGrpSpPr>
        <p:grpSpPr bwMode="auto">
          <a:xfrm>
            <a:off x="6588224" y="1916832"/>
            <a:ext cx="1819275" cy="2401888"/>
            <a:chOff x="4267" y="1389"/>
            <a:chExt cx="1344" cy="1774"/>
          </a:xfrm>
        </p:grpSpPr>
        <p:sp>
          <p:nvSpPr>
            <p:cNvPr id="44" name="Freeform 12">
              <a:extLst>
                <a:ext uri="{FF2B5EF4-FFF2-40B4-BE49-F238E27FC236}">
                  <a16:creationId xmlns:a16="http://schemas.microsoft.com/office/drawing/2014/main" id="{B727155A-282F-4BBA-B501-3BD5459B0A1D}"/>
                </a:ext>
              </a:extLst>
            </p:cNvPr>
            <p:cNvSpPr>
              <a:spLocks/>
            </p:cNvSpPr>
            <p:nvPr/>
          </p:nvSpPr>
          <p:spPr bwMode="gray">
            <a:xfrm flipH="1" flipV="1">
              <a:off x="4267" y="1389"/>
              <a:ext cx="1344" cy="747"/>
            </a:xfrm>
            <a:custGeom>
              <a:avLst/>
              <a:gdLst>
                <a:gd name="T0" fmla="*/ 2090 w 1210"/>
                <a:gd name="T1" fmla="*/ 20234337 h 97"/>
                <a:gd name="T2" fmla="*/ 2273 w 1210"/>
                <a:gd name="T3" fmla="*/ 0 h 97"/>
                <a:gd name="T4" fmla="*/ 182 w 1210"/>
                <a:gd name="T5" fmla="*/ 0 h 97"/>
                <a:gd name="T6" fmla="*/ 0 w 1210"/>
                <a:gd name="T7" fmla="*/ 20234337 h 97"/>
                <a:gd name="T8" fmla="*/ 2090 w 1210"/>
                <a:gd name="T9" fmla="*/ 20234337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5" name="Freeform 13">
              <a:extLst>
                <a:ext uri="{FF2B5EF4-FFF2-40B4-BE49-F238E27FC236}">
                  <a16:creationId xmlns:a16="http://schemas.microsoft.com/office/drawing/2014/main" id="{F223604D-ED56-4ABB-BDB6-EF87C5334030}"/>
                </a:ext>
              </a:extLst>
            </p:cNvPr>
            <p:cNvSpPr>
              <a:spLocks/>
            </p:cNvSpPr>
            <p:nvPr/>
          </p:nvSpPr>
          <p:spPr bwMode="gray">
            <a:xfrm flipH="1">
              <a:off x="4267" y="2416"/>
              <a:ext cx="1329" cy="747"/>
            </a:xfrm>
            <a:custGeom>
              <a:avLst/>
              <a:gdLst>
                <a:gd name="T0" fmla="*/ 1953 w 1210"/>
                <a:gd name="T1" fmla="*/ 20234337 h 97"/>
                <a:gd name="T2" fmla="*/ 2125 w 1210"/>
                <a:gd name="T3" fmla="*/ 0 h 97"/>
                <a:gd name="T4" fmla="*/ 172 w 1210"/>
                <a:gd name="T5" fmla="*/ 0 h 97"/>
                <a:gd name="T6" fmla="*/ 0 w 1210"/>
                <a:gd name="T7" fmla="*/ 20234337 h 97"/>
                <a:gd name="T8" fmla="*/ 1953 w 1210"/>
                <a:gd name="T9" fmla="*/ 20234337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46" name="Rectangle 9">
            <a:extLst>
              <a:ext uri="{FF2B5EF4-FFF2-40B4-BE49-F238E27FC236}">
                <a16:creationId xmlns:a16="http://schemas.microsoft.com/office/drawing/2014/main" id="{BD649E66-CF50-412D-B12A-C6E9E27D9431}"/>
              </a:ext>
            </a:extLst>
          </p:cNvPr>
          <p:cNvSpPr>
            <a:spLocks noChangeArrowheads="1"/>
          </p:cNvSpPr>
          <p:nvPr/>
        </p:nvSpPr>
        <p:spPr bwMode="gray">
          <a:xfrm>
            <a:off x="6766148" y="1916832"/>
            <a:ext cx="1929160" cy="2447925"/>
          </a:xfrm>
          <a:prstGeom prst="rect">
            <a:avLst/>
          </a:prstGeom>
          <a:solidFill>
            <a:srgbClr val="D25C5F"/>
          </a:solidFill>
          <a:ln w="9525">
            <a:noFill/>
            <a:miter lim="800000"/>
            <a:headEnd/>
            <a:tailEnd/>
          </a:ln>
          <a:effectLst/>
        </p:spPr>
        <p:txBody>
          <a:bodyPr wrap="none" anchor="ctr"/>
          <a:lstStyle/>
          <a:p>
            <a:pPr>
              <a:defRPr/>
            </a:pPr>
            <a:r>
              <a:rPr lang="zh-CN" altLang="en-US" dirty="0" smtClean="0">
                <a:latin typeface="微软雅黑" panose="020B0503020204020204" pitchFamily="34" charset="-122"/>
                <a:ea typeface="微软雅黑" panose="020B0503020204020204" pitchFamily="34" charset="-122"/>
              </a:rPr>
              <a:t>药物风险：</a:t>
            </a:r>
            <a:endParaRPr lang="en-US" altLang="zh-CN" dirty="0" smtClean="0">
              <a:latin typeface="微软雅黑" panose="020B0503020204020204" pitchFamily="34" charset="-122"/>
              <a:ea typeface="微软雅黑" panose="020B0503020204020204" pitchFamily="34" charset="-122"/>
            </a:endParaRPr>
          </a:p>
          <a:p>
            <a:pPr>
              <a:defRPr/>
            </a:pP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latin typeface="微软雅黑" panose="020B0503020204020204" pitchFamily="34" charset="-122"/>
                <a:ea typeface="微软雅黑" panose="020B0503020204020204" pitchFamily="34" charset="-122"/>
              </a:rPr>
              <a:t>影响体重</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latin typeface="微软雅黑" panose="020B0503020204020204" pitchFamily="34" charset="-122"/>
                <a:ea typeface="微软雅黑" panose="020B0503020204020204" pitchFamily="34" charset="-122"/>
              </a:rPr>
              <a:t>肝功能异常</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latin typeface="微软雅黑" panose="020B0503020204020204" pitchFamily="34" charset="-122"/>
                <a:ea typeface="微软雅黑" panose="020B0503020204020204" pitchFamily="34" charset="-122"/>
              </a:rPr>
              <a:t>血清</a:t>
            </a:r>
            <a:r>
              <a:rPr lang="zh-CN" altLang="en-US" dirty="0">
                <a:latin typeface="微软雅黑" panose="020B0503020204020204" pitchFamily="34" charset="-122"/>
                <a:ea typeface="微软雅黑" panose="020B0503020204020204" pitchFamily="34" charset="-122"/>
              </a:rPr>
              <a:t>睾酮水平异常</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7784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669460"/>
            <a:ext cx="3825226" cy="3910397"/>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3132182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5354" y="479425"/>
            <a:ext cx="1107996" cy="369332"/>
          </a:xfrm>
          <a:prstGeom prst="rect">
            <a:avLst/>
          </a:prstGeom>
        </p:spPr>
        <p:txBody>
          <a:bodyPr wrap="none">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试验背景</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502705" y="2566419"/>
            <a:ext cx="4358237" cy="3036096"/>
            <a:chOff x="3952372" y="1723987"/>
            <a:chExt cx="4358237" cy="2677656"/>
          </a:xfrm>
        </p:grpSpPr>
        <p:sp>
          <p:nvSpPr>
            <p:cNvPr id="14" name="圆角矩形 13"/>
            <p:cNvSpPr/>
            <p:nvPr/>
          </p:nvSpPr>
          <p:spPr>
            <a:xfrm>
              <a:off x="3952372" y="1774773"/>
              <a:ext cx="4284243" cy="2367592"/>
            </a:xfrm>
            <a:prstGeom prst="roundRect">
              <a:avLst>
                <a:gd name="adj" fmla="val 2482"/>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26366" y="1723987"/>
              <a:ext cx="4284243" cy="2677656"/>
            </a:xfrm>
            <a:prstGeom prst="rect">
              <a:avLst/>
            </a:prstGeom>
          </p:spPr>
          <p:txBody>
            <a:bodyPr wrap="square">
              <a:spAutoFit/>
            </a:bodyPr>
            <a:lstStyle/>
            <a:p>
              <a:pPr>
                <a:lnSpc>
                  <a:spcPct val="150000"/>
                </a:lnSpc>
                <a:buSzPct val="90000"/>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以苯甲酸雌二醇</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联合黄体酮制作大鼠及家兔的</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乳腺增生模型，给予</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倍，</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倍</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临床</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等效</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剂量的试验药物，给药</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30</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天。</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90000"/>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结果显示：中、高剂量改善乳腺</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病理组织分级</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、降低</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乳头直径及高度</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、减轻</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子宫</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卵巢</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重量、调节</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雌激素水平</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。且高剂量组疗效略优于中剂量组。</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7" name="圆角矩形 16"/>
          <p:cNvSpPr/>
          <p:nvPr/>
        </p:nvSpPr>
        <p:spPr>
          <a:xfrm>
            <a:off x="216319" y="3161390"/>
            <a:ext cx="3934911" cy="3046988"/>
          </a:xfrm>
          <a:prstGeom prst="roundRect">
            <a:avLst>
              <a:gd name="adj" fmla="val 2482"/>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6319" y="3161390"/>
            <a:ext cx="3934911" cy="3046988"/>
          </a:xfrm>
          <a:prstGeom prst="rect">
            <a:avLst/>
          </a:prstGeom>
        </p:spPr>
        <p:txBody>
          <a:bodyPr wrap="square">
            <a:spAutoFit/>
          </a:bodyPr>
          <a:lstStyle/>
          <a:p>
            <a:pPr algn="just">
              <a:lnSpc>
                <a:spcPct val="150000"/>
              </a:lnSpc>
              <a:buSzPct val="90000"/>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长毒实验提示：雌性及雄性大鼠</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GGT</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升高</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，雌性大鼠</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睾酮降低</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，停药</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后恢复</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正常。</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SzPct val="90000"/>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大鼠</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个月、</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个月长毒的</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NOAEL</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（未见明显毒性反应剂量）</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均为</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15g</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生药</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（人体等效剂量为</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2.67g</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生药</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约为</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临床探索剂量的</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倍</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）（支持</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本试验中待考察的</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0.76g</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生药</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（高剂量）、</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0.38g</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生药</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（低剂量））</a:t>
            </a:r>
            <a:endPar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圆角矩形 19"/>
          <p:cNvSpPr/>
          <p:nvPr/>
        </p:nvSpPr>
        <p:spPr>
          <a:xfrm>
            <a:off x="4502705" y="2061131"/>
            <a:ext cx="1828280" cy="390471"/>
          </a:xfrm>
          <a:prstGeom prst="roundRect">
            <a:avLst>
              <a:gd name="adj" fmla="val 3131"/>
            </a:avLst>
          </a:prstGeom>
          <a:solidFill>
            <a:srgbClr val="C00000"/>
          </a:solidFill>
          <a:ln>
            <a:noFill/>
          </a:ln>
          <a:effectLst>
            <a:outerShdw blurRad="762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药效学研究</a:t>
            </a:r>
            <a:endParaRPr lang="zh-CN" altLang="en-US" dirty="0">
              <a:latin typeface="微软雅黑" panose="020B0503020204020204" pitchFamily="34" charset="-122"/>
              <a:ea typeface="微软雅黑" panose="020B0503020204020204" pitchFamily="34" charset="-122"/>
            </a:endParaRPr>
          </a:p>
        </p:txBody>
      </p:sp>
      <p:sp>
        <p:nvSpPr>
          <p:cNvPr id="21" name="圆角矩形 20"/>
          <p:cNvSpPr/>
          <p:nvPr/>
        </p:nvSpPr>
        <p:spPr>
          <a:xfrm>
            <a:off x="2120163" y="2516479"/>
            <a:ext cx="1828280" cy="390471"/>
          </a:xfrm>
          <a:prstGeom prst="roundRect">
            <a:avLst>
              <a:gd name="adj" fmla="val 3131"/>
            </a:avLst>
          </a:prstGeom>
          <a:solidFill>
            <a:schemeClr val="bg1">
              <a:lumMod val="50000"/>
            </a:schemeClr>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毒理</a:t>
            </a:r>
            <a:r>
              <a:rPr lang="zh-CN" altLang="en-US" dirty="0" smtClean="0">
                <a:solidFill>
                  <a:schemeClr val="bg1"/>
                </a:solidFill>
                <a:latin typeface="微软雅黑" panose="020B0503020204020204" pitchFamily="34" charset="-122"/>
                <a:ea typeface="微软雅黑" panose="020B0503020204020204" pitchFamily="34" charset="-122"/>
              </a:rPr>
              <a:t>学研究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292043" y="1195893"/>
            <a:ext cx="1595309" cy="448008"/>
          </a:xfrm>
          <a:prstGeom prst="rect">
            <a:avLst/>
          </a:prstGeom>
        </p:spPr>
        <p:txBody>
          <a:bodyPr wrap="none">
            <a:spAutoFit/>
          </a:bodyPr>
          <a:lstStyle/>
          <a:p>
            <a:pPr algn="ctr" fontAlgn="base">
              <a:lnSpc>
                <a:spcPts val="3000"/>
              </a:lnSpc>
              <a:spcAft>
                <a:spcPct val="0"/>
              </a:spcAft>
              <a:defRPr/>
            </a:pPr>
            <a:r>
              <a:rPr lang="zh-CN" altLang="en-US" sz="2200" b="1" kern="0" dirty="0" smtClean="0">
                <a:solidFill>
                  <a:prstClr val="black"/>
                </a:solidFill>
                <a:latin typeface="微软雅黑" panose="020B0503020204020204" pitchFamily="34" charset="-122"/>
                <a:ea typeface="微软雅黑" panose="020B0503020204020204" pitchFamily="34" charset="-122"/>
              </a:rPr>
              <a:t>临床前研究</a:t>
            </a:r>
            <a:endParaRPr lang="en-US" altLang="zh-CN" sz="2200" b="1" kern="0" dirty="0">
              <a:solidFill>
                <a:prstClr val="black"/>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1691680" y="1772816"/>
            <a:ext cx="2661157"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283968" y="1772816"/>
            <a:ext cx="0" cy="174515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255947" y="6237027"/>
            <a:ext cx="395786" cy="307777"/>
          </a:xfrm>
          <a:prstGeom prst="rect">
            <a:avLst/>
          </a:prstGeom>
          <a:noFill/>
        </p:spPr>
        <p:txBody>
          <a:bodyPr wrap="square" rtlCol="0">
            <a:spAutoFit/>
          </a:bodyPr>
          <a:lstStyle/>
          <a:p>
            <a:r>
              <a:rPr lang="en-US" altLang="zh-CN" sz="1400" dirty="0" smtClean="0">
                <a:solidFill>
                  <a:schemeClr val="bg2">
                    <a:lumMod val="75000"/>
                  </a:schemeClr>
                </a:solidFill>
                <a:latin typeface="Times New Roman" panose="02020603050405020304" pitchFamily="18" charset="0"/>
                <a:cs typeface="Times New Roman" panose="02020603050405020304" pitchFamily="18" charset="0"/>
              </a:rPr>
              <a:t>6</a:t>
            </a:r>
            <a:endParaRPr lang="zh-CN" altLang="en-US" sz="1400"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0204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835467"/>
            <a:ext cx="3825226" cy="3421674"/>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研究周期</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2108743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3" name="内容占位符 2"/>
          <p:cNvSpPr>
            <a:spLocks noGrp="1"/>
          </p:cNvSpPr>
          <p:nvPr>
            <p:ph idx="4294967295"/>
          </p:nvPr>
        </p:nvSpPr>
        <p:spPr>
          <a:xfrm>
            <a:off x="660401" y="1946275"/>
            <a:ext cx="7912100" cy="2447926"/>
          </a:xfrm>
        </p:spPr>
        <p:txBody>
          <a:bodyPr>
            <a:normAutofit/>
          </a:bodyPr>
          <a:lstStyle/>
          <a:p>
            <a:pPr marL="0" indent="0" algn="just">
              <a:lnSpc>
                <a:spcPct val="200000"/>
              </a:lnSpc>
              <a:buNone/>
              <a:defRPr/>
            </a:pPr>
            <a:r>
              <a:rPr lang="en-US" altLang="zh-CN" sz="1800" dirty="0" smtClean="0">
                <a:latin typeface="微软雅黑" panose="020B0503020204020204" pitchFamily="34" charset="-122"/>
                <a:ea typeface="微软雅黑" panose="020B0503020204020204" pitchFamily="34" charset="-122"/>
              </a:rPr>
              <a:t>       </a:t>
            </a:r>
            <a:r>
              <a:rPr lang="zh-CN" altLang="zh-CN" sz="1800" dirty="0" smtClean="0">
                <a:latin typeface="微软雅黑" panose="020B0503020204020204" pitchFamily="34" charset="-122"/>
                <a:ea typeface="微软雅黑" panose="020B0503020204020204" pitchFamily="34" charset="-122"/>
              </a:rPr>
              <a:t>通过</a:t>
            </a:r>
            <a:r>
              <a:rPr lang="zh-CN" altLang="zh-CN" sz="1800" dirty="0" smtClean="0">
                <a:solidFill>
                  <a:srgbClr val="FF0000"/>
                </a:solidFill>
                <a:latin typeface="微软雅黑" panose="020B0503020204020204" pitchFamily="34" charset="-122"/>
                <a:ea typeface="微软雅黑" panose="020B0503020204020204" pitchFamily="34" charset="-122"/>
              </a:rPr>
              <a:t>电子化数据采集</a:t>
            </a:r>
            <a:r>
              <a:rPr lang="zh-CN" altLang="zh-CN"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Electronic Data Capture, EDC</a:t>
            </a:r>
            <a:r>
              <a:rPr lang="zh-CN" altLang="zh-CN" sz="1800" dirty="0" smtClean="0">
                <a:latin typeface="微软雅黑" panose="020B0503020204020204" pitchFamily="34" charset="-122"/>
                <a:ea typeface="微软雅黑" panose="020B0503020204020204" pitchFamily="34" charset="-122"/>
              </a:rPr>
              <a:t>）系统进行数据收集，数据来源为受试者日记卡，实验室检查值，</a:t>
            </a:r>
            <a:r>
              <a:rPr lang="en-US" altLang="zh-CN" sz="1800" dirty="0" smtClean="0">
                <a:latin typeface="微软雅黑" panose="020B0503020204020204" pitchFamily="34" charset="-122"/>
                <a:ea typeface="微软雅黑" panose="020B0503020204020204" pitchFamily="34" charset="-122"/>
              </a:rPr>
              <a:t>B</a:t>
            </a:r>
            <a:r>
              <a:rPr lang="zh-CN" altLang="zh-CN" sz="1800" dirty="0" smtClean="0">
                <a:latin typeface="微软雅黑" panose="020B0503020204020204" pitchFamily="34" charset="-122"/>
                <a:ea typeface="微软雅黑" panose="020B0503020204020204" pitchFamily="34" charset="-122"/>
              </a:rPr>
              <a:t>超及心电图检查，以及记录于研究病历的病史、治疗史、体格检查、生命体征检查、中医证候量表评分等数据。</a:t>
            </a:r>
          </a:p>
          <a:p>
            <a:pPr marL="0" indent="0">
              <a:buFont typeface="Wingdings 2" pitchFamily="18" charset="2"/>
              <a:buNone/>
              <a:defRPr/>
            </a:pPr>
            <a:endParaRPr lang="zh-CN" altLang="en-US" dirty="0"/>
          </a:p>
        </p:txBody>
      </p:sp>
    </p:spTree>
    <p:extLst>
      <p:ext uri="{BB962C8B-B14F-4D97-AF65-F5344CB8AC3E}">
        <p14:creationId xmlns:p14="http://schemas.microsoft.com/office/powerpoint/2010/main" val="5418381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6" name="矩形: 圆角 42">
            <a:extLst>
              <a:ext uri="{FF2B5EF4-FFF2-40B4-BE49-F238E27FC236}">
                <a16:creationId xmlns:a16="http://schemas.microsoft.com/office/drawing/2014/main" id="{AF6BFF4E-205F-45B5-AD4B-AED3DAFE509F}"/>
              </a:ext>
            </a:extLst>
          </p:cNvPr>
          <p:cNvSpPr/>
          <p:nvPr/>
        </p:nvSpPr>
        <p:spPr>
          <a:xfrm>
            <a:off x="971600" y="1052736"/>
            <a:ext cx="2063700"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权限设置</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graphicFrame>
        <p:nvGraphicFramePr>
          <p:cNvPr id="7" name="图示 6"/>
          <p:cNvGraphicFramePr/>
          <p:nvPr>
            <p:extLst>
              <p:ext uri="{D42A27DB-BD31-4B8C-83A1-F6EECF244321}">
                <p14:modId xmlns:p14="http://schemas.microsoft.com/office/powerpoint/2010/main" val="1273407803"/>
              </p:ext>
            </p:extLst>
          </p:nvPr>
        </p:nvGraphicFramePr>
        <p:xfrm>
          <a:off x="831900" y="1945438"/>
          <a:ext cx="7562800" cy="357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9583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49760"/>
            <a:ext cx="8280920" cy="2410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6" y="4368800"/>
            <a:ext cx="89789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圆角 42">
            <a:extLst>
              <a:ext uri="{FF2B5EF4-FFF2-40B4-BE49-F238E27FC236}">
                <a16:creationId xmlns:a16="http://schemas.microsoft.com/office/drawing/2014/main" id="{AF6BFF4E-205F-45B5-AD4B-AED3DAFE509F}"/>
              </a:ext>
            </a:extLst>
          </p:cNvPr>
          <p:cNvSpPr/>
          <p:nvPr/>
        </p:nvSpPr>
        <p:spPr>
          <a:xfrm>
            <a:off x="971600" y="1052736"/>
            <a:ext cx="1217498"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登录</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2182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5" name="矩形: 圆角 42">
            <a:extLst>
              <a:ext uri="{FF2B5EF4-FFF2-40B4-BE49-F238E27FC236}">
                <a16:creationId xmlns:a16="http://schemas.microsoft.com/office/drawing/2014/main" id="{AF6BFF4E-205F-45B5-AD4B-AED3DAFE509F}"/>
              </a:ext>
            </a:extLst>
          </p:cNvPr>
          <p:cNvSpPr/>
          <p:nvPr/>
        </p:nvSpPr>
        <p:spPr>
          <a:xfrm>
            <a:off x="1055803" y="999765"/>
            <a:ext cx="2055698"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新增受试者</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99" y="1563186"/>
            <a:ext cx="8293100" cy="250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81" y="4064000"/>
            <a:ext cx="8110537"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3364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61" y="1673375"/>
            <a:ext cx="7806760" cy="2520279"/>
          </a:xfrm>
          <a:prstGeom prst="rect">
            <a:avLst/>
          </a:prstGeom>
          <a:ln/>
        </p:spPr>
        <p:style>
          <a:lnRef idx="1">
            <a:schemeClr val="accent1"/>
          </a:lnRef>
          <a:fillRef idx="3">
            <a:schemeClr val="accent1"/>
          </a:fillRef>
          <a:effectRef idx="2">
            <a:schemeClr val="accent1"/>
          </a:effectRef>
          <a:fontRef idx="minor">
            <a:schemeClr val="lt1"/>
          </a:fontRef>
        </p:style>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61" y="4656186"/>
            <a:ext cx="7809715" cy="1306463"/>
          </a:xfrm>
          <a:prstGeom prst="rect">
            <a:avLst/>
          </a:prstGeom>
          <a:ln/>
        </p:spPr>
        <p:style>
          <a:lnRef idx="1">
            <a:schemeClr val="accent1"/>
          </a:lnRef>
          <a:fillRef idx="3">
            <a:schemeClr val="accent1"/>
          </a:fillRef>
          <a:effectRef idx="2">
            <a:schemeClr val="accent1"/>
          </a:effectRef>
          <a:fontRef idx="minor">
            <a:schemeClr val="lt1"/>
          </a:fontRef>
        </p:style>
      </p:pic>
      <p:sp>
        <p:nvSpPr>
          <p:cNvPr id="7" name="矩形: 圆角 42">
            <a:extLst>
              <a:ext uri="{FF2B5EF4-FFF2-40B4-BE49-F238E27FC236}">
                <a16:creationId xmlns:a16="http://schemas.microsoft.com/office/drawing/2014/main" id="{AF6BFF4E-205F-45B5-AD4B-AED3DAFE509F}"/>
              </a:ext>
            </a:extLst>
          </p:cNvPr>
          <p:cNvSpPr/>
          <p:nvPr/>
        </p:nvSpPr>
        <p:spPr>
          <a:xfrm>
            <a:off x="1055803" y="999765"/>
            <a:ext cx="2055698"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新增受试者</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45725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4" name="矩形: 圆角 42">
            <a:extLst>
              <a:ext uri="{FF2B5EF4-FFF2-40B4-BE49-F238E27FC236}">
                <a16:creationId xmlns:a16="http://schemas.microsoft.com/office/drawing/2014/main" id="{AF6BFF4E-205F-45B5-AD4B-AED3DAFE509F}"/>
              </a:ext>
            </a:extLst>
          </p:cNvPr>
          <p:cNvSpPr/>
          <p:nvPr/>
        </p:nvSpPr>
        <p:spPr>
          <a:xfrm>
            <a:off x="1055803" y="999765"/>
            <a:ext cx="28430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研究流程、数据录入</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1568450"/>
            <a:ext cx="8240712"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3789363"/>
            <a:ext cx="8151812"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6570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4" name="矩形: 圆角 42">
            <a:extLst>
              <a:ext uri="{FF2B5EF4-FFF2-40B4-BE49-F238E27FC236}">
                <a16:creationId xmlns:a16="http://schemas.microsoft.com/office/drawing/2014/main" id="{AF6BFF4E-205F-45B5-AD4B-AED3DAFE509F}"/>
              </a:ext>
            </a:extLst>
          </p:cNvPr>
          <p:cNvSpPr/>
          <p:nvPr/>
        </p:nvSpPr>
        <p:spPr>
          <a:xfrm>
            <a:off x="1055803" y="999765"/>
            <a:ext cx="177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数据质疑</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1601286"/>
            <a:ext cx="8291512" cy="225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3852863"/>
            <a:ext cx="8305800"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7446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4" name="矩形: 圆角 42">
            <a:extLst>
              <a:ext uri="{FF2B5EF4-FFF2-40B4-BE49-F238E27FC236}">
                <a16:creationId xmlns:a16="http://schemas.microsoft.com/office/drawing/2014/main" id="{AF6BFF4E-205F-45B5-AD4B-AED3DAFE509F}"/>
              </a:ext>
            </a:extLst>
          </p:cNvPr>
          <p:cNvSpPr/>
          <p:nvPr/>
        </p:nvSpPr>
        <p:spPr>
          <a:xfrm>
            <a:off x="1055803" y="999765"/>
            <a:ext cx="177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EDC-SDV</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631950"/>
            <a:ext cx="816610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7" y="4610100"/>
            <a:ext cx="810974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2417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矩形 4"/>
          <p:cNvSpPr>
            <a:spLocks noChangeArrowheads="1"/>
          </p:cNvSpPr>
          <p:nvPr/>
        </p:nvSpPr>
        <p:spPr bwMode="auto">
          <a:xfrm>
            <a:off x="1331640" y="4766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262626"/>
                </a:solidFill>
                <a:latin typeface="微软雅黑" pitchFamily="34" charset="-122"/>
                <a:ea typeface="微软雅黑" pitchFamily="34" charset="-122"/>
              </a:rPr>
              <a:t>研究</a:t>
            </a:r>
            <a:r>
              <a:rPr lang="zh-CN" altLang="en-US" b="1" dirty="0" smtClean="0">
                <a:solidFill>
                  <a:srgbClr val="262626"/>
                </a:solidFill>
                <a:latin typeface="微软雅黑" pitchFamily="34" charset="-122"/>
                <a:ea typeface="微软雅黑" pitchFamily="34" charset="-122"/>
              </a:rPr>
              <a:t>目的</a:t>
            </a:r>
            <a:endParaRPr lang="zh-CN" altLang="en-US" dirty="0">
              <a:solidFill>
                <a:srgbClr val="262626"/>
              </a:solidFill>
              <a:latin typeface="微软雅黑" pitchFamily="34" charset="-122"/>
              <a:ea typeface="微软雅黑" pitchFamily="34" charset="-122"/>
            </a:endParaRPr>
          </a:p>
        </p:txBody>
      </p:sp>
      <p:sp>
        <p:nvSpPr>
          <p:cNvPr id="21506" name="文本框 3"/>
          <p:cNvSpPr txBox="1">
            <a:spLocks noChangeArrowheads="1"/>
          </p:cNvSpPr>
          <p:nvPr/>
        </p:nvSpPr>
        <p:spPr bwMode="auto">
          <a:xfrm>
            <a:off x="468313" y="5288300"/>
            <a:ext cx="8445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gn="just"/>
            <a:r>
              <a:rPr kumimoji="0" lang="en-US" altLang="zh-CN" dirty="0">
                <a:latin typeface="微软雅黑" pitchFamily="34" charset="-122"/>
                <a:ea typeface="微软雅黑" pitchFamily="34" charset="-122"/>
              </a:rPr>
              <a:t>     </a:t>
            </a:r>
            <a:r>
              <a:rPr kumimoji="0" lang="zh-CN" altLang="en-US" sz="1800" dirty="0">
                <a:latin typeface="微软雅黑" pitchFamily="34" charset="-122"/>
                <a:ea typeface="微软雅黑" pitchFamily="34" charset="-122"/>
              </a:rPr>
              <a:t>采用随机</a:t>
            </a:r>
            <a:r>
              <a:rPr kumimoji="0" lang="zh-CN" altLang="en-US" sz="1800" dirty="0" smtClean="0">
                <a:latin typeface="微软雅黑" pitchFamily="34" charset="-122"/>
                <a:ea typeface="微软雅黑" pitchFamily="34" charset="-122"/>
              </a:rPr>
              <a:t>、双盲</a:t>
            </a:r>
            <a:r>
              <a:rPr kumimoji="0" lang="zh-CN" altLang="en-US" sz="1800" dirty="0">
                <a:latin typeface="微软雅黑" pitchFamily="34" charset="-122"/>
                <a:ea typeface="微软雅黑" pitchFamily="34" charset="-122"/>
              </a:rPr>
              <a:t>、安慰剂平行对照、多中心临床试验设计，初步评价香橘乳癖宁胶囊用于治疗乳腺增生病（肝郁痰凝证）的有效性和安全性，并进行剂量探索</a:t>
            </a:r>
            <a:r>
              <a:rPr kumimoji="0" lang="zh-CN" altLang="en-US" sz="1800" dirty="0" smtClean="0">
                <a:latin typeface="微软雅黑" pitchFamily="34" charset="-122"/>
                <a:ea typeface="微软雅黑" pitchFamily="34" charset="-122"/>
              </a:rPr>
              <a:t>。</a:t>
            </a:r>
            <a:endParaRPr lang="zh-CN" altLang="en-US" dirty="0"/>
          </a:p>
        </p:txBody>
      </p:sp>
      <p:pic>
        <p:nvPicPr>
          <p:cNvPr id="8" name="图片 7">
            <a:extLst/>
          </p:cNvPr>
          <p:cNvPicPr>
            <a:picLocks noChangeAspect="1"/>
          </p:cNvPicPr>
          <p:nvPr/>
        </p:nvPicPr>
        <p:blipFill rotWithShape="1">
          <a:blip r:embed="rId2"/>
          <a:srcRect l="7375" b="14555"/>
          <a:stretch/>
        </p:blipFill>
        <p:spPr>
          <a:xfrm rot="2365279">
            <a:off x="4289981" y="2550361"/>
            <a:ext cx="2732826" cy="2585539"/>
          </a:xfrm>
          <a:prstGeom prst="rect">
            <a:avLst/>
          </a:prstGeom>
          <a:effectLst>
            <a:softEdge rad="317500"/>
          </a:effectLst>
        </p:spPr>
      </p:pic>
      <p:pic>
        <p:nvPicPr>
          <p:cNvPr id="9" name="图片 8">
            <a:extLst/>
          </p:cNvPr>
          <p:cNvPicPr>
            <a:picLocks noChangeAspect="1"/>
          </p:cNvPicPr>
          <p:nvPr/>
        </p:nvPicPr>
        <p:blipFill rotWithShape="1">
          <a:blip r:embed="rId2"/>
          <a:srcRect l="7375" b="14555"/>
          <a:stretch/>
        </p:blipFill>
        <p:spPr>
          <a:xfrm rot="19423732">
            <a:off x="1855913" y="2270403"/>
            <a:ext cx="2848772" cy="2771915"/>
          </a:xfrm>
          <a:prstGeom prst="rect">
            <a:avLst/>
          </a:prstGeom>
          <a:effectLst>
            <a:softEdge rad="317500"/>
          </a:effectLst>
        </p:spPr>
      </p:pic>
      <p:sp>
        <p:nvSpPr>
          <p:cNvPr id="21509" name="Text Box 6"/>
          <p:cNvSpPr txBox="1">
            <a:spLocks noChangeArrowheads="1"/>
          </p:cNvSpPr>
          <p:nvPr/>
        </p:nvSpPr>
        <p:spPr bwMode="auto">
          <a:xfrm>
            <a:off x="468313" y="1484313"/>
            <a:ext cx="35496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gn="ctr" eaLnBrk="1" hangingPunct="1"/>
            <a:r>
              <a:rPr kumimoji="0" lang="zh-CN" altLang="en-US" sz="3200" u="sng" dirty="0">
                <a:latin typeface="微软雅黑" pitchFamily="34" charset="-122"/>
                <a:ea typeface="微软雅黑" pitchFamily="34" charset="-122"/>
              </a:rPr>
              <a:t>有效性及安全性</a:t>
            </a:r>
          </a:p>
        </p:txBody>
      </p:sp>
      <p:sp>
        <p:nvSpPr>
          <p:cNvPr id="21510" name="Text Box 6"/>
          <p:cNvSpPr txBox="1">
            <a:spLocks noChangeArrowheads="1"/>
          </p:cNvSpPr>
          <p:nvPr/>
        </p:nvSpPr>
        <p:spPr bwMode="auto">
          <a:xfrm>
            <a:off x="5364163" y="2276475"/>
            <a:ext cx="35496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gn="ctr" eaLnBrk="1" hangingPunct="1"/>
            <a:r>
              <a:rPr kumimoji="0" lang="zh-CN" altLang="en-US" sz="3200" u="sng">
                <a:latin typeface="微软雅黑" pitchFamily="34" charset="-122"/>
                <a:ea typeface="微软雅黑" pitchFamily="34" charset="-122"/>
              </a:rPr>
              <a:t>剂量探索</a:t>
            </a:r>
          </a:p>
        </p:txBody>
      </p:sp>
    </p:spTree>
    <p:extLst>
      <p:ext uri="{BB962C8B-B14F-4D97-AF65-F5344CB8AC3E}">
        <p14:creationId xmlns:p14="http://schemas.microsoft.com/office/powerpoint/2010/main" val="7998252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4" name="矩形: 圆角 42">
            <a:extLst>
              <a:ext uri="{FF2B5EF4-FFF2-40B4-BE49-F238E27FC236}">
                <a16:creationId xmlns:a16="http://schemas.microsoft.com/office/drawing/2014/main" id="{AF6BFF4E-205F-45B5-AD4B-AED3DAFE509F}"/>
              </a:ext>
            </a:extLst>
          </p:cNvPr>
          <p:cNvSpPr/>
          <p:nvPr/>
        </p:nvSpPr>
        <p:spPr>
          <a:xfrm>
            <a:off x="1055803" y="999765"/>
            <a:ext cx="17762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电子签名</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1625600"/>
            <a:ext cx="82629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848100"/>
            <a:ext cx="453390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900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4" name="矩形: 圆角 42">
            <a:extLst>
              <a:ext uri="{FF2B5EF4-FFF2-40B4-BE49-F238E27FC236}">
                <a16:creationId xmlns:a16="http://schemas.microsoft.com/office/drawing/2014/main" id="{AF6BFF4E-205F-45B5-AD4B-AED3DAFE509F}"/>
              </a:ext>
            </a:extLst>
          </p:cNvPr>
          <p:cNvSpPr/>
          <p:nvPr/>
        </p:nvSpPr>
        <p:spPr>
          <a:xfrm>
            <a:off x="1055803" y="999765"/>
            <a:ext cx="2398597" cy="423721"/>
          </a:xfrm>
          <a:prstGeom prst="roundRect">
            <a:avLst>
              <a:gd name="adj" fmla="val 3152"/>
            </a:avLst>
          </a:prstGeom>
          <a:gradFill flip="none" rotWithShape="1">
            <a:gsLst>
              <a:gs pos="0">
                <a:sysClr val="window" lastClr="FFFFFF">
                  <a:lumMod val="85000"/>
                </a:sysClr>
              </a:gs>
              <a:gs pos="100000">
                <a:sysClr val="window" lastClr="FFFFFF"/>
              </a:gs>
            </a:gsLst>
            <a:lin ang="2700000" scaled="1"/>
            <a:tileRect/>
          </a:gradFill>
          <a:ln w="25400" cap="flat" cmpd="sng" algn="ctr">
            <a:gradFill>
              <a:gsLst>
                <a:gs pos="0">
                  <a:sysClr val="window" lastClr="FFFFFF"/>
                </a:gs>
                <a:gs pos="100000">
                  <a:sysClr val="window" lastClr="FFFFFF">
                    <a:lumMod val="85000"/>
                  </a:sysClr>
                </a:gs>
              </a:gsLst>
              <a:lin ang="2700000" scaled="0"/>
            </a:gradFill>
            <a:prstDash val="solid"/>
          </a:ln>
          <a:effectLst>
            <a:outerShdw blurRad="50800" dist="38100" dir="2700000" algn="tl" rotWithShape="0">
              <a:prstClr val="black">
                <a:alpha val="40000"/>
              </a:prstClr>
            </a:outerShdw>
          </a:effectLst>
        </p:spPr>
        <p:txBody>
          <a:bodyPr rtlCol="0" anchor="ctr"/>
          <a:lstStyle/>
          <a:p>
            <a:pPr fontAlgn="base">
              <a:lnSpc>
                <a:spcPts val="3000"/>
              </a:lnSpc>
              <a:spcAft>
                <a:spcPct val="0"/>
              </a:spcAft>
              <a:defRPr/>
            </a:pPr>
            <a:r>
              <a:rPr lang="en-US" altLang="zh-CN" b="1" kern="0" dirty="0" smtClean="0">
                <a:solidFill>
                  <a:prstClr val="black"/>
                </a:solidFill>
                <a:latin typeface="微软雅黑" panose="020B0503020204020204" pitchFamily="34" charset="-122"/>
                <a:ea typeface="微软雅黑" panose="020B0503020204020204" pitchFamily="34" charset="-122"/>
              </a:rPr>
              <a:t>EDC-</a:t>
            </a:r>
            <a:r>
              <a:rPr lang="zh-CN" altLang="en-US" b="1" kern="0" dirty="0" smtClean="0">
                <a:solidFill>
                  <a:prstClr val="black"/>
                </a:solidFill>
                <a:latin typeface="微软雅黑" panose="020B0503020204020204" pitchFamily="34" charset="-122"/>
                <a:ea typeface="微软雅黑" panose="020B0503020204020204" pitchFamily="34" charset="-122"/>
              </a:rPr>
              <a:t>电子病例报告表</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179" y="3100386"/>
            <a:ext cx="2559844"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srcRect/>
          <a:stretch>
            <a:fillRect/>
          </a:stretch>
        </p:blipFill>
        <p:spPr bwMode="auto">
          <a:xfrm>
            <a:off x="3716338" y="3100386"/>
            <a:ext cx="2274887" cy="3219450"/>
          </a:xfrm>
          <a:prstGeom prst="rect">
            <a:avLst/>
          </a:prstGeom>
          <a:ln/>
          <a:extLst/>
        </p:spPr>
        <p:style>
          <a:lnRef idx="1">
            <a:schemeClr val="dk1"/>
          </a:lnRef>
          <a:fillRef idx="3">
            <a:schemeClr val="dk1"/>
          </a:fillRef>
          <a:effectRef idx="2">
            <a:schemeClr val="dk1"/>
          </a:effectRef>
          <a:fontRef idx="minor">
            <a:schemeClr val="lt1"/>
          </a:fontRef>
        </p:style>
      </p:pic>
      <p:pic>
        <p:nvPicPr>
          <p:cNvPr id="8" name="Picture 4"/>
          <p:cNvPicPr>
            <a:picLocks noChangeAspect="1" noChangeArrowheads="1"/>
          </p:cNvPicPr>
          <p:nvPr/>
        </p:nvPicPr>
        <p:blipFill>
          <a:blip r:embed="rId4"/>
          <a:srcRect/>
          <a:stretch>
            <a:fillRect/>
          </a:stretch>
        </p:blipFill>
        <p:spPr bwMode="auto">
          <a:xfrm>
            <a:off x="6253163" y="3100386"/>
            <a:ext cx="2276475" cy="3219450"/>
          </a:xfrm>
          <a:prstGeom prst="rect">
            <a:avLst/>
          </a:prstGeom>
          <a:ln/>
          <a:extLst/>
        </p:spPr>
        <p:style>
          <a:lnRef idx="1">
            <a:schemeClr val="dk1"/>
          </a:lnRef>
          <a:fillRef idx="3">
            <a:schemeClr val="dk1"/>
          </a:fillRef>
          <a:effectRef idx="2">
            <a:schemeClr val="dk1"/>
          </a:effectRef>
          <a:fontRef idx="minor">
            <a:schemeClr val="lt1"/>
          </a:fontRef>
        </p:style>
      </p:pic>
      <p:pic>
        <p:nvPicPr>
          <p:cNvPr id="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5178" y="1598613"/>
            <a:ext cx="7554459"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105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sp>
        <p:nvSpPr>
          <p:cNvPr id="3" name="内容占位符 2"/>
          <p:cNvSpPr>
            <a:spLocks noGrp="1"/>
          </p:cNvSpPr>
          <p:nvPr>
            <p:ph idx="4294967295"/>
          </p:nvPr>
        </p:nvSpPr>
        <p:spPr>
          <a:xfrm>
            <a:off x="546100" y="2060575"/>
            <a:ext cx="8178799" cy="1990725"/>
          </a:xfrm>
        </p:spPr>
        <p:txBody>
          <a:bodyPr>
            <a:normAutofit/>
          </a:bodyPr>
          <a:lstStyle/>
          <a:p>
            <a:pPr marL="0" indent="0" algn="just">
              <a:lnSpc>
                <a:spcPct val="200000"/>
              </a:lnSpc>
              <a:buNone/>
              <a:defRPr/>
            </a:pPr>
            <a:r>
              <a:rPr lang="en-US" altLang="zh-CN" sz="1800" dirty="0" smtClean="0">
                <a:latin typeface="微软雅黑" panose="020B0503020204020204" pitchFamily="34" charset="-122"/>
                <a:ea typeface="微软雅黑" panose="020B0503020204020204" pitchFamily="34" charset="-122"/>
              </a:rPr>
              <a:t>       </a:t>
            </a:r>
            <a:r>
              <a:rPr lang="zh-CN" altLang="zh-CN" sz="1800" dirty="0" smtClean="0">
                <a:latin typeface="微软雅黑" panose="020B0503020204020204" pitchFamily="34" charset="-122"/>
                <a:ea typeface="微软雅黑" panose="020B0503020204020204" pitchFamily="34" charset="-122"/>
              </a:rPr>
              <a:t>受试者日记卡中收集的数据采用</a:t>
            </a:r>
            <a:r>
              <a:rPr lang="zh-CN" altLang="zh-CN" sz="1800" dirty="0" smtClean="0">
                <a:solidFill>
                  <a:srgbClr val="FF0000"/>
                </a:solidFill>
                <a:latin typeface="微软雅黑" panose="020B0503020204020204" pitchFamily="34" charset="-122"/>
                <a:ea typeface="微软雅黑" panose="020B0503020204020204" pitchFamily="34" charset="-122"/>
              </a:rPr>
              <a:t>电子日记卡</a:t>
            </a:r>
            <a:r>
              <a:rPr lang="zh-CN" altLang="zh-CN" sz="1800" dirty="0" smtClean="0">
                <a:latin typeface="微软雅黑" panose="020B0503020204020204" pitchFamily="34" charset="-122"/>
                <a:ea typeface="微软雅黑" panose="020B0503020204020204" pitchFamily="34" charset="-122"/>
              </a:rPr>
              <a:t>记录（若受试者存在电子日记卡使用障碍，可使用纸质日记卡）</a:t>
            </a:r>
            <a:r>
              <a:rPr lang="zh-CN" altLang="zh-CN" sz="1800" dirty="0">
                <a:latin typeface="微软雅黑" panose="020B0503020204020204" pitchFamily="34" charset="-122"/>
                <a:ea typeface="微软雅黑" panose="020B0503020204020204" pitchFamily="34" charset="-122"/>
              </a:rPr>
              <a:t>：乳腺</a:t>
            </a:r>
            <a:r>
              <a:rPr lang="zh-CN" altLang="zh-CN" sz="1800" dirty="0" smtClean="0">
                <a:latin typeface="微软雅黑" panose="020B0503020204020204" pitchFamily="34" charset="-122"/>
                <a:ea typeface="微软雅黑" panose="020B0503020204020204" pitchFamily="34" charset="-122"/>
              </a:rPr>
              <a:t>疼痛</a:t>
            </a:r>
            <a:r>
              <a:rPr lang="en-US" altLang="zh-CN" sz="1800" dirty="0">
                <a:latin typeface="微软雅黑" panose="020B0503020204020204" pitchFamily="34" charset="-122"/>
                <a:ea typeface="微软雅黑" panose="020B0503020204020204" pitchFamily="34" charset="-122"/>
              </a:rPr>
              <a:t>NRS</a:t>
            </a:r>
            <a:r>
              <a:rPr lang="zh-CN" altLang="zh-CN" sz="1800" dirty="0" smtClean="0">
                <a:latin typeface="微软雅黑" panose="020B0503020204020204" pitchFamily="34" charset="-122"/>
                <a:ea typeface="微软雅黑" panose="020B0503020204020204" pitchFamily="34" charset="-122"/>
              </a:rPr>
              <a:t>评分</a:t>
            </a:r>
            <a:r>
              <a:rPr lang="zh-CN" altLang="en-US" sz="1800" dirty="0" smtClean="0">
                <a:latin typeface="微软雅黑" panose="020B0503020204020204" pitchFamily="34" charset="-122"/>
                <a:ea typeface="微软雅黑" panose="020B0503020204020204" pitchFamily="34" charset="-122"/>
              </a:rPr>
              <a:t>、</a:t>
            </a:r>
            <a:r>
              <a:rPr lang="zh-CN" altLang="zh-CN" sz="1800" dirty="0" smtClean="0">
                <a:latin typeface="微软雅黑" panose="020B0503020204020204" pitchFamily="34" charset="-122"/>
                <a:ea typeface="微软雅黑" panose="020B0503020204020204" pitchFamily="34" charset="-122"/>
              </a:rPr>
              <a:t>受试者每天服药情况、受试者的月经开始及结束日期</a:t>
            </a:r>
            <a:r>
              <a:rPr lang="zh-CN" altLang="en-US" sz="1800" dirty="0" smtClean="0">
                <a:latin typeface="微软雅黑" panose="020B0503020204020204" pitchFamily="34" charset="-122"/>
                <a:ea typeface="微软雅黑" panose="020B0503020204020204" pitchFamily="34" charset="-122"/>
              </a:rPr>
              <a:t>及</a:t>
            </a:r>
            <a:r>
              <a:rPr lang="zh-CN" altLang="zh-CN" sz="1800" dirty="0" smtClean="0">
                <a:latin typeface="微软雅黑" panose="020B0503020204020204" pitchFamily="34" charset="-122"/>
                <a:ea typeface="微软雅黑" panose="020B0503020204020204" pitchFamily="34" charset="-122"/>
              </a:rPr>
              <a:t>不适</a:t>
            </a:r>
            <a:r>
              <a:rPr lang="zh-CN" altLang="en-US" sz="1800" dirty="0" smtClean="0">
                <a:latin typeface="微软雅黑" panose="020B0503020204020204" pitchFamily="34" charset="-122"/>
                <a:ea typeface="微软雅黑" panose="020B0503020204020204" pitchFamily="34" charset="-122"/>
              </a:rPr>
              <a:t>感记录</a:t>
            </a:r>
            <a:r>
              <a:rPr lang="zh-CN" altLang="zh-CN" sz="1800" dirty="0" smtClean="0">
                <a:latin typeface="微软雅黑" panose="020B0503020204020204" pitchFamily="34" charset="-122"/>
                <a:ea typeface="微软雅黑" panose="020B0503020204020204" pitchFamily="34" charset="-122"/>
              </a:rPr>
              <a:t>。</a:t>
            </a:r>
          </a:p>
          <a:p>
            <a:pPr marL="0" indent="0">
              <a:buFont typeface="Wingdings 2" pitchFamily="18" charset="2"/>
              <a:buNone/>
              <a:defRPr/>
            </a:pPr>
            <a:endParaRPr lang="zh-CN" altLang="en-US" dirty="0"/>
          </a:p>
        </p:txBody>
      </p:sp>
    </p:spTree>
    <p:extLst>
      <p:ext uri="{BB962C8B-B14F-4D97-AF65-F5344CB8AC3E}">
        <p14:creationId xmlns:p14="http://schemas.microsoft.com/office/powerpoint/2010/main" val="30330503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009650"/>
            <a:ext cx="86296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77744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81100"/>
            <a:ext cx="7467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549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grpSp>
        <p:nvGrpSpPr>
          <p:cNvPr id="4" name="组合 3"/>
          <p:cNvGrpSpPr/>
          <p:nvPr/>
        </p:nvGrpSpPr>
        <p:grpSpPr>
          <a:xfrm>
            <a:off x="323528" y="1141095"/>
            <a:ext cx="8528371" cy="845820"/>
            <a:chOff x="6752" y="1595"/>
            <a:chExt cx="12338" cy="1332"/>
          </a:xfrm>
        </p:grpSpPr>
        <p:sp>
          <p:nvSpPr>
            <p:cNvPr id="5" name="箭头: 五边形 7"/>
            <p:cNvSpPr/>
            <p:nvPr>
              <p:custDataLst>
                <p:tags r:id="rId1"/>
              </p:custDataLst>
            </p:nvPr>
          </p:nvSpPr>
          <p:spPr>
            <a:xfrm>
              <a:off x="6752" y="1595"/>
              <a:ext cx="12338" cy="1333"/>
            </a:xfrm>
            <a:prstGeom prst="homePlate">
              <a:avLst>
                <a:gd name="adj" fmla="val 29130"/>
              </a:avLst>
            </a:prstGeom>
            <a:solidFill>
              <a:srgbClr val="D9D9D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箭头: 五边形 20"/>
            <p:cNvSpPr/>
            <p:nvPr>
              <p:custDataLst>
                <p:tags r:id="rId2"/>
              </p:custDataLst>
            </p:nvPr>
          </p:nvSpPr>
          <p:spPr>
            <a:xfrm>
              <a:off x="15286" y="1722"/>
              <a:ext cx="3631" cy="1066"/>
            </a:xfrm>
            <a:prstGeom prst="homePlate">
              <a:avLst>
                <a:gd name="adj" fmla="val 28652"/>
              </a:avLst>
            </a:prstGeom>
            <a:solidFill>
              <a:srgbClr val="1F74AD">
                <a:lumMod val="40000"/>
                <a:lumOff val="6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STEP4</a:t>
              </a:r>
            </a:p>
          </p:txBody>
        </p:sp>
        <p:sp>
          <p:nvSpPr>
            <p:cNvPr id="7" name="箭头: 五边形 5"/>
            <p:cNvSpPr/>
            <p:nvPr>
              <p:custDataLst>
                <p:tags r:id="rId3"/>
              </p:custDataLst>
            </p:nvPr>
          </p:nvSpPr>
          <p:spPr>
            <a:xfrm>
              <a:off x="12442" y="1722"/>
              <a:ext cx="3501" cy="1066"/>
            </a:xfrm>
            <a:prstGeom prst="homePlate">
              <a:avLst>
                <a:gd name="adj" fmla="val 28652"/>
              </a:avLst>
            </a:prstGeom>
            <a:solidFill>
              <a:srgbClr val="277FB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STEP3</a:t>
              </a:r>
            </a:p>
          </p:txBody>
        </p:sp>
        <p:sp>
          <p:nvSpPr>
            <p:cNvPr id="8" name="箭头: 五边形 4"/>
            <p:cNvSpPr/>
            <p:nvPr>
              <p:custDataLst>
                <p:tags r:id="rId4"/>
              </p:custDataLst>
            </p:nvPr>
          </p:nvSpPr>
          <p:spPr>
            <a:xfrm>
              <a:off x="9609" y="1722"/>
              <a:ext cx="3491" cy="1066"/>
            </a:xfrm>
            <a:prstGeom prst="homePlate">
              <a:avLst>
                <a:gd name="adj" fmla="val 28652"/>
              </a:avLst>
            </a:prstGeom>
            <a:solidFill>
              <a:srgbClr val="3547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STEP2</a:t>
              </a:r>
            </a:p>
          </p:txBody>
        </p:sp>
        <p:sp>
          <p:nvSpPr>
            <p:cNvPr id="9" name="箭头: 五边形 1"/>
            <p:cNvSpPr/>
            <p:nvPr>
              <p:custDataLst>
                <p:tags r:id="rId5"/>
              </p:custDataLst>
            </p:nvPr>
          </p:nvSpPr>
          <p:spPr>
            <a:xfrm>
              <a:off x="6895" y="1722"/>
              <a:ext cx="3371" cy="1066"/>
            </a:xfrm>
            <a:prstGeom prst="homePlate">
              <a:avLst>
                <a:gd name="adj" fmla="val 28652"/>
              </a:avLst>
            </a:prstGeom>
            <a:solidFill>
              <a:srgbClr val="293745"/>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STEP1</a:t>
              </a:r>
            </a:p>
          </p:txBody>
        </p:sp>
      </p:grpSp>
      <p:grpSp>
        <p:nvGrpSpPr>
          <p:cNvPr id="10" name="组合 9"/>
          <p:cNvGrpSpPr/>
          <p:nvPr/>
        </p:nvGrpSpPr>
        <p:grpSpPr>
          <a:xfrm>
            <a:off x="342840" y="2361833"/>
            <a:ext cx="2037080" cy="3822700"/>
            <a:chOff x="6463" y="3825"/>
            <a:chExt cx="3382" cy="6020"/>
          </a:xfrm>
        </p:grpSpPr>
        <p:pic>
          <p:nvPicPr>
            <p:cNvPr id="11" name="图片 10" descr="2-0日志界面"/>
            <p:cNvPicPr>
              <a:picLocks noChangeAspect="1"/>
            </p:cNvPicPr>
            <p:nvPr/>
          </p:nvPicPr>
          <p:blipFill>
            <a:blip r:embed="rId7" cstate="print"/>
            <a:stretch>
              <a:fillRect/>
            </a:stretch>
          </p:blipFill>
          <p:spPr>
            <a:xfrm>
              <a:off x="6463" y="3825"/>
              <a:ext cx="3383" cy="6021"/>
            </a:xfrm>
            <a:prstGeom prst="rect">
              <a:avLst/>
            </a:prstGeom>
          </p:spPr>
        </p:pic>
        <p:sp>
          <p:nvSpPr>
            <p:cNvPr id="12" name="矩形 11"/>
            <p:cNvSpPr/>
            <p:nvPr/>
          </p:nvSpPr>
          <p:spPr>
            <a:xfrm>
              <a:off x="7044" y="4643"/>
              <a:ext cx="2231" cy="923"/>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pic>
        <p:nvPicPr>
          <p:cNvPr id="13" name="图片 12" descr="C:\Users\Danielle.He\Desktop\天士力\ios截图\微信图片_20191023153338.png微信图片_20191023153338"/>
          <p:cNvPicPr>
            <a:picLocks noChangeAspect="1"/>
          </p:cNvPicPr>
          <p:nvPr/>
        </p:nvPicPr>
        <p:blipFill>
          <a:blip r:embed="rId8"/>
          <a:srcRect/>
          <a:stretch>
            <a:fillRect/>
          </a:stretch>
        </p:blipFill>
        <p:spPr>
          <a:xfrm>
            <a:off x="2452924" y="2378978"/>
            <a:ext cx="2076450" cy="3806190"/>
          </a:xfrm>
          <a:prstGeom prst="rect">
            <a:avLst/>
          </a:prstGeom>
        </p:spPr>
      </p:pic>
      <p:pic>
        <p:nvPicPr>
          <p:cNvPr id="14" name="图片 13" descr="2-2-2用药情况发送"/>
          <p:cNvPicPr>
            <a:picLocks noChangeAspect="1"/>
          </p:cNvPicPr>
          <p:nvPr/>
        </p:nvPicPr>
        <p:blipFill>
          <a:blip r:embed="rId9" cstate="print"/>
          <a:stretch>
            <a:fillRect/>
          </a:stretch>
        </p:blipFill>
        <p:spPr>
          <a:xfrm>
            <a:off x="4644008" y="2348880"/>
            <a:ext cx="2025048" cy="3806190"/>
          </a:xfrm>
          <a:prstGeom prst="rect">
            <a:avLst/>
          </a:prstGeom>
        </p:spPr>
      </p:pic>
      <p:pic>
        <p:nvPicPr>
          <p:cNvPr id="15" name="图片 14" descr="2-2-3用药情况发送成功"/>
          <p:cNvPicPr>
            <a:picLocks noChangeAspect="1"/>
          </p:cNvPicPr>
          <p:nvPr/>
        </p:nvPicPr>
        <p:blipFill>
          <a:blip r:embed="rId10" cstate="print"/>
          <a:stretch>
            <a:fillRect/>
          </a:stretch>
        </p:blipFill>
        <p:spPr>
          <a:xfrm>
            <a:off x="6793284" y="2383408"/>
            <a:ext cx="2088232" cy="3704590"/>
          </a:xfrm>
          <a:prstGeom prst="rect">
            <a:avLst/>
          </a:prstGeom>
        </p:spPr>
      </p:pic>
    </p:spTree>
    <p:extLst>
      <p:ext uri="{BB962C8B-B14F-4D97-AF65-F5344CB8AC3E}">
        <p14:creationId xmlns:p14="http://schemas.microsoft.com/office/powerpoint/2010/main" val="1462046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1138238"/>
            <a:ext cx="8639175"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7338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352550"/>
            <a:ext cx="848677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0758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231900"/>
            <a:ext cx="84201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3998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176338"/>
            <a:ext cx="8391525"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19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669460"/>
            <a:ext cx="3825226" cy="3688413"/>
          </a:xfrm>
          <a:prstGeom prst="rect">
            <a:avLst/>
          </a:prstGeom>
        </p:spPr>
        <p:txBody>
          <a:bodyPr wrap="square" lIns="96740" tIns="48371" rIns="96740" bIns="48371">
            <a:spAutoFit/>
          </a:bodyPr>
          <a:lstStyle/>
          <a:p>
            <a:pPr marL="257175" indent="-257175">
              <a:lnSpc>
                <a:spcPts val="4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背景</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目的</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设计</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人群</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药物</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试验流程</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ts val="4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评价指标</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1622618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1416348" y="497880"/>
            <a:ext cx="1193800" cy="342900"/>
          </a:xfrm>
        </p:spPr>
        <p:txBody>
          <a:bodyPr>
            <a:normAutofit/>
          </a:bodyPr>
          <a:lstStyle/>
          <a:p>
            <a:r>
              <a:rPr lang="zh-CN" altLang="en-US" sz="1800" b="1" dirty="0" smtClean="0">
                <a:latin typeface="微软雅黑" pitchFamily="34" charset="-122"/>
                <a:ea typeface="微软雅黑" pitchFamily="34" charset="-122"/>
              </a:rPr>
              <a:t>数据收集</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 y="1293813"/>
            <a:ext cx="8562975"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9642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835467"/>
            <a:ext cx="3825226" cy="3421674"/>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研究周期</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9211545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文本框 1"/>
          <p:cNvSpPr txBox="1">
            <a:spLocks noChangeArrowheads="1"/>
          </p:cNvSpPr>
          <p:nvPr/>
        </p:nvSpPr>
        <p:spPr bwMode="auto">
          <a:xfrm>
            <a:off x="1016001" y="942976"/>
            <a:ext cx="6426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indent="-34290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lvl="1">
              <a:lnSpc>
                <a:spcPct val="150000"/>
              </a:lnSpc>
              <a:buFont typeface="Wingdings" pitchFamily="2" charset="2"/>
              <a:buChar char="Ø"/>
            </a:pPr>
            <a:r>
              <a:rPr lang="zh-CN" altLang="en-US" dirty="0">
                <a:latin typeface="微软雅黑" pitchFamily="34" charset="-122"/>
                <a:ea typeface="微软雅黑" pitchFamily="34" charset="-122"/>
                <a:sym typeface="+mn-ea"/>
              </a:rPr>
              <a:t>药品、物资和经费到达医院</a:t>
            </a:r>
            <a:r>
              <a:rPr lang="zh-CN" altLang="en-US" dirty="0" smtClean="0">
                <a:latin typeface="微软雅黑" pitchFamily="34" charset="-122"/>
                <a:ea typeface="微软雅黑" pitchFamily="34" charset="-122"/>
                <a:sym typeface="+mn-ea"/>
              </a:rPr>
              <a:t>后</a:t>
            </a:r>
            <a:r>
              <a:rPr lang="en-US" altLang="zh-CN" dirty="0" smtClean="0">
                <a:latin typeface="微软雅黑" pitchFamily="34" charset="-122"/>
                <a:ea typeface="微软雅黑" pitchFamily="34" charset="-122"/>
                <a:sym typeface="+mn-ea"/>
              </a:rPr>
              <a:t>12</a:t>
            </a:r>
            <a:r>
              <a:rPr lang="zh-CN" altLang="en-US" dirty="0" smtClean="0">
                <a:latin typeface="微软雅黑" pitchFamily="34" charset="-122"/>
                <a:ea typeface="微软雅黑" pitchFamily="34" charset="-122"/>
                <a:sym typeface="+mn-ea"/>
              </a:rPr>
              <a:t>个</a:t>
            </a:r>
            <a:r>
              <a:rPr lang="zh-CN" altLang="en-US" dirty="0">
                <a:latin typeface="微软雅黑" pitchFamily="34" charset="-122"/>
                <a:ea typeface="微软雅黑" pitchFamily="34" charset="-122"/>
                <a:sym typeface="+mn-ea"/>
              </a:rPr>
              <a:t>月完成临床研究</a:t>
            </a:r>
            <a:endParaRPr lang="en-US" altLang="zh-CN" dirty="0">
              <a:latin typeface="微软雅黑" pitchFamily="34" charset="-122"/>
              <a:ea typeface="微软雅黑" pitchFamily="34" charset="-122"/>
              <a:sym typeface="+mn-ea"/>
            </a:endParaRPr>
          </a:p>
          <a:p>
            <a:pPr marL="0" lvl="1">
              <a:lnSpc>
                <a:spcPct val="150000"/>
              </a:lnSpc>
              <a:buFont typeface="Wingdings" pitchFamily="2" charset="2"/>
              <a:buChar char="Ø"/>
            </a:pPr>
            <a:r>
              <a:rPr lang="en-US" altLang="zh-CN" dirty="0">
                <a:latin typeface="微软雅黑" pitchFamily="34" charset="-122"/>
                <a:ea typeface="微软雅黑" pitchFamily="34" charset="-122"/>
                <a:sym typeface="+mn-ea"/>
              </a:rPr>
              <a:t>2019</a:t>
            </a:r>
            <a:r>
              <a:rPr lang="zh-CN" altLang="en-US" dirty="0" smtClean="0">
                <a:latin typeface="微软雅黑" pitchFamily="34" charset="-122"/>
                <a:ea typeface="微软雅黑" pitchFamily="34" charset="-122"/>
                <a:sym typeface="+mn-ea"/>
              </a:rPr>
              <a:t>年</a:t>
            </a:r>
            <a:r>
              <a:rPr lang="en-US" altLang="zh-CN" dirty="0" smtClean="0">
                <a:latin typeface="微软雅黑" pitchFamily="34" charset="-122"/>
                <a:ea typeface="微软雅黑" pitchFamily="34" charset="-122"/>
                <a:sym typeface="+mn-ea"/>
              </a:rPr>
              <a:t>11</a:t>
            </a:r>
            <a:r>
              <a:rPr lang="zh-CN" altLang="en-US" dirty="0" smtClean="0">
                <a:latin typeface="微软雅黑" pitchFamily="34" charset="-122"/>
                <a:ea typeface="微软雅黑" pitchFamily="34" charset="-122"/>
                <a:sym typeface="+mn-ea"/>
              </a:rPr>
              <a:t>月</a:t>
            </a:r>
            <a:r>
              <a:rPr lang="zh-CN" altLang="en-US" dirty="0">
                <a:latin typeface="微软雅黑" pitchFamily="34" charset="-122"/>
                <a:ea typeface="微软雅黑" pitchFamily="34" charset="-122"/>
                <a:sym typeface="+mn-ea"/>
              </a:rPr>
              <a:t>～</a:t>
            </a:r>
            <a:r>
              <a:rPr lang="en-US" altLang="zh-CN" dirty="0" smtClean="0">
                <a:latin typeface="微软雅黑" pitchFamily="34" charset="-122"/>
                <a:ea typeface="微软雅黑" pitchFamily="34" charset="-122"/>
                <a:sym typeface="+mn-ea"/>
              </a:rPr>
              <a:t>2020</a:t>
            </a:r>
            <a:r>
              <a:rPr lang="zh-CN" altLang="en-US" dirty="0" smtClean="0">
                <a:latin typeface="微软雅黑" pitchFamily="34" charset="-122"/>
                <a:ea typeface="微软雅黑" pitchFamily="34" charset="-122"/>
                <a:sym typeface="+mn-ea"/>
              </a:rPr>
              <a:t>年</a:t>
            </a:r>
            <a:r>
              <a:rPr lang="en-US" altLang="zh-CN" dirty="0" smtClean="0">
                <a:latin typeface="微软雅黑" pitchFamily="34" charset="-122"/>
                <a:ea typeface="微软雅黑" pitchFamily="34" charset="-122"/>
                <a:sym typeface="+mn-ea"/>
              </a:rPr>
              <a:t>11</a:t>
            </a:r>
            <a:r>
              <a:rPr lang="zh-CN" altLang="en-US" dirty="0" smtClean="0">
                <a:latin typeface="微软雅黑" pitchFamily="34" charset="-122"/>
                <a:ea typeface="微软雅黑" pitchFamily="34" charset="-122"/>
                <a:sym typeface="+mn-ea"/>
              </a:rPr>
              <a:t>月</a:t>
            </a:r>
            <a:endParaRPr lang="zh-CN" altLang="zh-CN" dirty="0">
              <a:latin typeface="微软雅黑" pitchFamily="34" charset="-122"/>
              <a:ea typeface="微软雅黑" pitchFamily="34" charset="-122"/>
              <a:sym typeface="+mn-ea"/>
            </a:endParaRPr>
          </a:p>
        </p:txBody>
      </p:sp>
      <p:sp>
        <p:nvSpPr>
          <p:cNvPr id="103427" name="矩形 1"/>
          <p:cNvSpPr>
            <a:spLocks noChangeArrowheads="1"/>
          </p:cNvSpPr>
          <p:nvPr/>
        </p:nvSpPr>
        <p:spPr bwMode="auto">
          <a:xfrm>
            <a:off x="1403648" y="476672"/>
            <a:ext cx="1155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latin typeface="微软雅黑" pitchFamily="34" charset="-122"/>
                <a:ea typeface="微软雅黑" pitchFamily="34" charset="-122"/>
              </a:rPr>
              <a:t>研究周期</a:t>
            </a:r>
            <a:endParaRPr lang="en-US" altLang="zh-CN" b="1" dirty="0">
              <a:latin typeface="微软雅黑" pitchFamily="34" charset="-122"/>
              <a:ea typeface="微软雅黑" pitchFamily="34" charset="-122"/>
            </a:endParaRPr>
          </a:p>
        </p:txBody>
      </p:sp>
      <p:graphicFrame>
        <p:nvGraphicFramePr>
          <p:cNvPr id="4" name="内容占位符 6"/>
          <p:cNvGraphicFramePr>
            <a:graphicFrameLocks/>
          </p:cNvGraphicFramePr>
          <p:nvPr>
            <p:extLst>
              <p:ext uri="{D42A27DB-BD31-4B8C-83A1-F6EECF244321}">
                <p14:modId xmlns:p14="http://schemas.microsoft.com/office/powerpoint/2010/main" val="1489746774"/>
              </p:ext>
            </p:extLst>
          </p:nvPr>
        </p:nvGraphicFramePr>
        <p:xfrm>
          <a:off x="544513" y="1903812"/>
          <a:ext cx="8078788" cy="4278932"/>
        </p:xfrm>
        <a:graphic>
          <a:graphicData uri="http://schemas.openxmlformats.org/drawingml/2006/table">
            <a:tbl>
              <a:tblPr firstRow="1" firstCol="1" lastRow="1" lastCol="1" bandRow="1" bandCol="1"/>
              <a:tblGrid>
                <a:gridCol w="661987">
                  <a:extLst>
                    <a:ext uri="{9D8B030D-6E8A-4147-A177-3AD203B41FA5}">
                      <a16:colId xmlns:a16="http://schemas.microsoft.com/office/drawing/2014/main" val="20000"/>
                    </a:ext>
                  </a:extLst>
                </a:gridCol>
                <a:gridCol w="2981745">
                  <a:extLst>
                    <a:ext uri="{9D8B030D-6E8A-4147-A177-3AD203B41FA5}">
                      <a16:colId xmlns:a16="http://schemas.microsoft.com/office/drawing/2014/main" val="20001"/>
                    </a:ext>
                  </a:extLst>
                </a:gridCol>
                <a:gridCol w="1112489">
                  <a:extLst>
                    <a:ext uri="{9D8B030D-6E8A-4147-A177-3AD203B41FA5}">
                      <a16:colId xmlns:a16="http://schemas.microsoft.com/office/drawing/2014/main" val="20002"/>
                    </a:ext>
                  </a:extLst>
                </a:gridCol>
                <a:gridCol w="1227066">
                  <a:extLst>
                    <a:ext uri="{9D8B030D-6E8A-4147-A177-3AD203B41FA5}">
                      <a16:colId xmlns:a16="http://schemas.microsoft.com/office/drawing/2014/main" val="20003"/>
                    </a:ext>
                  </a:extLst>
                </a:gridCol>
                <a:gridCol w="1329010">
                  <a:extLst>
                    <a:ext uri="{9D8B030D-6E8A-4147-A177-3AD203B41FA5}">
                      <a16:colId xmlns:a16="http://schemas.microsoft.com/office/drawing/2014/main" val="20004"/>
                    </a:ext>
                  </a:extLst>
                </a:gridCol>
                <a:gridCol w="766491">
                  <a:extLst>
                    <a:ext uri="{9D8B030D-6E8A-4147-A177-3AD203B41FA5}">
                      <a16:colId xmlns:a16="http://schemas.microsoft.com/office/drawing/2014/main" val="20005"/>
                    </a:ext>
                  </a:extLst>
                </a:gridCol>
              </a:tblGrid>
              <a:tr h="826688">
                <a:tc>
                  <a:txBody>
                    <a:bodyPr/>
                    <a:lstStyle/>
                    <a:p>
                      <a:pPr algn="ctr">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中心编号</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tc>
                  <a:txBody>
                    <a:bodyPr/>
                    <a:lstStyle/>
                    <a:p>
                      <a:pPr algn="ctr">
                        <a:spcAft>
                          <a:spcPts val="0"/>
                        </a:spcAft>
                      </a:pPr>
                      <a:r>
                        <a:rPr lang="zh-CN" sz="1600" b="1" kern="100" dirty="0" smtClean="0">
                          <a:effectLst/>
                          <a:latin typeface="微软雅黑" pitchFamily="34" charset="-122"/>
                          <a:ea typeface="微软雅黑" pitchFamily="34" charset="-122"/>
                          <a:cs typeface="Times New Roman" panose="02020603050405020304" pitchFamily="18" charset="0"/>
                        </a:rPr>
                        <a:t>医院</a:t>
                      </a:r>
                      <a:r>
                        <a:rPr lang="zh-CN" altLang="en-US" sz="1600" b="1" kern="100" dirty="0" smtClean="0">
                          <a:effectLst/>
                          <a:latin typeface="微软雅黑" pitchFamily="34" charset="-122"/>
                          <a:ea typeface="微软雅黑" pitchFamily="34" charset="-122"/>
                          <a:cs typeface="Times New Roman" panose="02020603050405020304" pitchFamily="18" charset="0"/>
                        </a:rPr>
                        <a:t>名称</a:t>
                      </a:r>
                      <a:endParaRPr lang="zh-CN" sz="1600"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tc>
                  <a:txBody>
                    <a:bodyPr/>
                    <a:lstStyle/>
                    <a:p>
                      <a:pPr algn="ctr">
                        <a:spcAft>
                          <a:spcPts val="0"/>
                        </a:spcAft>
                      </a:pPr>
                      <a:r>
                        <a:rPr lang="zh-CN" altLang="en-US" sz="1600" b="1" kern="100" dirty="0" smtClean="0">
                          <a:solidFill>
                            <a:srgbClr val="000000"/>
                          </a:solidFill>
                          <a:effectLst/>
                          <a:latin typeface="微软雅黑" pitchFamily="34" charset="-122"/>
                          <a:ea typeface="微软雅黑" pitchFamily="34" charset="-122"/>
                          <a:cs typeface="Times New Roman" panose="02020603050405020304" pitchFamily="18" charset="0"/>
                        </a:rPr>
                        <a:t>承接</a:t>
                      </a:r>
                      <a:r>
                        <a:rPr lang="zh-CN" sz="1600" b="1" kern="100" dirty="0" smtClean="0">
                          <a:solidFill>
                            <a:srgbClr val="000000"/>
                          </a:solidFill>
                          <a:effectLst/>
                          <a:latin typeface="微软雅黑" pitchFamily="34" charset="-122"/>
                          <a:ea typeface="微软雅黑" pitchFamily="34" charset="-122"/>
                          <a:cs typeface="Times New Roman" panose="02020603050405020304" pitchFamily="18" charset="0"/>
                        </a:rPr>
                        <a:t>科室</a:t>
                      </a:r>
                      <a:endParaRPr lang="zh-CN" sz="1600"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tc>
                  <a:txBody>
                    <a:bodyPr/>
                    <a:lstStyle/>
                    <a:p>
                      <a:pPr algn="ctr">
                        <a:spcAft>
                          <a:spcPts val="0"/>
                        </a:spcAft>
                      </a:pPr>
                      <a:r>
                        <a:rPr lang="zh-CN" altLang="en-US" sz="1600" b="1" kern="100" dirty="0" smtClean="0">
                          <a:solidFill>
                            <a:srgbClr val="000000"/>
                          </a:solidFill>
                          <a:effectLst/>
                          <a:latin typeface="微软雅黑" pitchFamily="34" charset="-122"/>
                          <a:ea typeface="微软雅黑" pitchFamily="34" charset="-122"/>
                          <a:cs typeface="Times New Roman" panose="02020603050405020304" pitchFamily="18" charset="0"/>
                        </a:rPr>
                        <a:t>主要</a:t>
                      </a:r>
                      <a:r>
                        <a:rPr lang="zh-CN" sz="1600" b="1" kern="100" dirty="0" smtClean="0">
                          <a:solidFill>
                            <a:srgbClr val="000000"/>
                          </a:solidFill>
                          <a:effectLst/>
                          <a:latin typeface="微软雅黑" pitchFamily="34" charset="-122"/>
                          <a:ea typeface="微软雅黑" pitchFamily="34" charset="-122"/>
                          <a:cs typeface="Times New Roman" panose="02020603050405020304" pitchFamily="18" charset="0"/>
                        </a:rPr>
                        <a:t>研究者</a:t>
                      </a:r>
                      <a:endParaRPr lang="zh-CN" sz="1600"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tc>
                  <a:txBody>
                    <a:bodyPr/>
                    <a:lstStyle/>
                    <a:p>
                      <a:pPr algn="ctr">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预计启动</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tc>
                  <a:txBody>
                    <a:bodyPr/>
                    <a:lstStyle/>
                    <a:p>
                      <a:pPr algn="ctr">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完成</a:t>
                      </a:r>
                      <a:endParaRPr lang="en-US" altLang="zh-CN" sz="1600" b="1" kern="100" dirty="0" smtClean="0">
                        <a:effectLst/>
                        <a:latin typeface="微软雅黑" pitchFamily="34" charset="-122"/>
                        <a:ea typeface="微软雅黑" pitchFamily="34" charset="-122"/>
                        <a:cs typeface="Times New Roman" panose="02020603050405020304" pitchFamily="18" charset="0"/>
                      </a:endParaRPr>
                    </a:p>
                    <a:p>
                      <a:pPr algn="ctr">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例数</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5C5F"/>
                    </a:solidFill>
                  </a:tcPr>
                </a:tc>
                <a:extLst>
                  <a:ext uri="{0D108BD9-81ED-4DB2-BD59-A6C34878D82A}">
                    <a16:rowId xmlns:a16="http://schemas.microsoft.com/office/drawing/2014/main" val="10000"/>
                  </a:ext>
                </a:extLst>
              </a:tr>
              <a:tr h="412153">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01</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上海中医药大学附属曙光医院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effectLst/>
                          <a:latin typeface="微软雅黑" pitchFamily="34" charset="-122"/>
                          <a:ea typeface="微软雅黑" pitchFamily="34" charset="-122"/>
                          <a:cs typeface="Times New Roman" panose="02020603050405020304" pitchFamily="18" charset="0"/>
                        </a:rPr>
                        <a:t>万</a:t>
                      </a:r>
                      <a:r>
                        <a:rPr lang="en-US" altLang="zh-CN" sz="1600" b="1" kern="100" dirty="0" smtClean="0">
                          <a:effectLst/>
                          <a:latin typeface="微软雅黑" pitchFamily="34" charset="-122"/>
                          <a:ea typeface="微软雅黑" pitchFamily="34" charset="-122"/>
                          <a:cs typeface="Times New Roman" panose="02020603050405020304" pitchFamily="18" charset="0"/>
                        </a:rPr>
                        <a:t>   </a:t>
                      </a:r>
                      <a:r>
                        <a:rPr lang="en-US" sz="1600" b="1" kern="100" dirty="0" smtClean="0">
                          <a:effectLst/>
                          <a:latin typeface="微软雅黑" pitchFamily="34" charset="-122"/>
                          <a:ea typeface="微软雅黑" pitchFamily="34" charset="-122"/>
                          <a:cs typeface="Times New Roman" panose="02020603050405020304" pitchFamily="18" charset="0"/>
                        </a:rPr>
                        <a:t> </a:t>
                      </a:r>
                      <a:r>
                        <a:rPr lang="zh-CN" sz="1600" b="1" kern="100" dirty="0" smtClean="0">
                          <a:effectLst/>
                          <a:latin typeface="微软雅黑" pitchFamily="34" charset="-122"/>
                          <a:ea typeface="微软雅黑" pitchFamily="34" charset="-122"/>
                          <a:cs typeface="Times New Roman" panose="02020603050405020304" pitchFamily="18" charset="0"/>
                        </a:rPr>
                        <a:t>华</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11</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30</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2312">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02</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北京中医药大学东方医院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祝东升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11</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24</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2473">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03</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北京中医药大学东直门医院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史晓光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12</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24</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4235">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04</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广州中医药大学第一附属医院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effectLst/>
                          <a:latin typeface="微软雅黑" pitchFamily="34" charset="-122"/>
                          <a:ea typeface="微软雅黑" pitchFamily="34" charset="-122"/>
                          <a:cs typeface="Times New Roman" panose="02020603050405020304" pitchFamily="18" charset="0"/>
                        </a:rPr>
                        <a:t>黄</a:t>
                      </a:r>
                      <a:r>
                        <a:rPr lang="en-US" altLang="zh-CN" sz="1600" b="1" kern="100" dirty="0" smtClean="0">
                          <a:effectLst/>
                          <a:latin typeface="微软雅黑" pitchFamily="34" charset="-122"/>
                          <a:ea typeface="微软雅黑" pitchFamily="34" charset="-122"/>
                          <a:cs typeface="Times New Roman" panose="02020603050405020304" pitchFamily="18" charset="0"/>
                        </a:rPr>
                        <a:t>  </a:t>
                      </a:r>
                      <a:r>
                        <a:rPr lang="en-US" sz="1600" b="1" kern="100" dirty="0" smtClean="0">
                          <a:effectLst/>
                          <a:latin typeface="微软雅黑" pitchFamily="34" charset="-122"/>
                          <a:ea typeface="微软雅黑" pitchFamily="34" charset="-122"/>
                          <a:cs typeface="Times New Roman" panose="02020603050405020304" pitchFamily="18" charset="0"/>
                        </a:rPr>
                        <a:t>  </a:t>
                      </a:r>
                      <a:r>
                        <a:rPr lang="zh-CN" sz="1600" b="1" kern="100" dirty="0">
                          <a:effectLst/>
                          <a:latin typeface="微软雅黑" pitchFamily="34" charset="-122"/>
                          <a:ea typeface="微软雅黑" pitchFamily="34" charset="-122"/>
                          <a:cs typeface="Times New Roman" panose="02020603050405020304" pitchFamily="18" charset="0"/>
                        </a:rPr>
                        <a:t>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12</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24</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4235">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05</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广东省中医院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effectLst/>
                          <a:latin typeface="微软雅黑" pitchFamily="34" charset="-122"/>
                          <a:ea typeface="微软雅黑" pitchFamily="34" charset="-122"/>
                          <a:cs typeface="Times New Roman" panose="02020603050405020304" pitchFamily="18" charset="0"/>
                        </a:rPr>
                        <a:t>许</a:t>
                      </a:r>
                      <a:r>
                        <a:rPr lang="en-US" altLang="zh-CN" sz="1600" b="1" kern="100" dirty="0" smtClean="0">
                          <a:effectLst/>
                          <a:latin typeface="微软雅黑" pitchFamily="34" charset="-122"/>
                          <a:ea typeface="微软雅黑" pitchFamily="34" charset="-122"/>
                          <a:cs typeface="Times New Roman" panose="02020603050405020304" pitchFamily="18" charset="0"/>
                        </a:rPr>
                        <a:t>  </a:t>
                      </a:r>
                      <a:r>
                        <a:rPr lang="en-US" sz="1600" b="1" kern="100" dirty="0" smtClean="0">
                          <a:effectLst/>
                          <a:latin typeface="微软雅黑" pitchFamily="34" charset="-122"/>
                          <a:ea typeface="微软雅黑" pitchFamily="34" charset="-122"/>
                          <a:cs typeface="Times New Roman" panose="02020603050405020304" pitchFamily="18" charset="0"/>
                        </a:rPr>
                        <a:t>  </a:t>
                      </a:r>
                      <a:r>
                        <a:rPr lang="zh-CN" sz="1600" b="1" kern="100" dirty="0">
                          <a:effectLst/>
                          <a:latin typeface="微软雅黑" pitchFamily="34" charset="-122"/>
                          <a:ea typeface="微软雅黑" pitchFamily="34" charset="-122"/>
                          <a:cs typeface="Times New Roman" panose="02020603050405020304" pitchFamily="18" charset="0"/>
                        </a:rPr>
                        <a:t>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2020</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01</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18</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65248">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06</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保定市第一中医院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妇产科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付淑秀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11</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12</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0794">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07</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b="1" kern="100" dirty="0">
                          <a:effectLst/>
                          <a:latin typeface="微软雅黑" pitchFamily="34" charset="-122"/>
                          <a:ea typeface="微软雅黑" pitchFamily="34" charset="-122"/>
                          <a:cs typeface="Times New Roman" panose="02020603050405020304" pitchFamily="18" charset="0"/>
                        </a:rPr>
                        <a:t>潍坊市中医院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乳腺科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effectLst/>
                          <a:latin typeface="微软雅黑" pitchFamily="34" charset="-122"/>
                          <a:ea typeface="微软雅黑" pitchFamily="34" charset="-122"/>
                          <a:cs typeface="Times New Roman" panose="02020603050405020304" pitchFamily="18" charset="0"/>
                        </a:rPr>
                        <a:t>李国</a:t>
                      </a:r>
                      <a:r>
                        <a:rPr lang="zh-CN" sz="1600" b="1" kern="100" dirty="0" smtClean="0">
                          <a:effectLst/>
                          <a:latin typeface="微软雅黑" pitchFamily="34" charset="-122"/>
                          <a:ea typeface="微软雅黑" pitchFamily="34" charset="-122"/>
                          <a:cs typeface="Times New Roman" panose="02020603050405020304" pitchFamily="18" charset="0"/>
                        </a:rPr>
                        <a:t>楼</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2019</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12</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24</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0794">
                <a:tc>
                  <a:txBody>
                    <a:bodyPr/>
                    <a:lstStyle/>
                    <a:p>
                      <a:pPr algn="ctr">
                        <a:spcAft>
                          <a:spcPts val="0"/>
                        </a:spcAft>
                      </a:pPr>
                      <a:r>
                        <a:rPr lang="en-US" altLang="zh-CN" sz="1600" b="1" kern="100" dirty="0" smtClean="0">
                          <a:effectLst/>
                          <a:latin typeface="微软雅黑" pitchFamily="34" charset="-122"/>
                          <a:ea typeface="微软雅黑" pitchFamily="34" charset="-122"/>
                          <a:cs typeface="Times New Roman" panose="02020603050405020304" pitchFamily="18" charset="0"/>
                        </a:rPr>
                        <a:t>08</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上海中医药大学附属龙华医院</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zh-CN" sz="1600" b="1" kern="100" dirty="0" smtClean="0">
                          <a:effectLst/>
                          <a:latin typeface="微软雅黑" pitchFamily="34" charset="-122"/>
                          <a:ea typeface="微软雅黑" pitchFamily="34" charset="-122"/>
                          <a:cs typeface="Times New Roman" panose="02020603050405020304" pitchFamily="18" charset="0"/>
                        </a:rPr>
                        <a:t>乳腺科</a:t>
                      </a:r>
                      <a:endParaRPr lang="zh-CN" alt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b="1" kern="100" dirty="0" smtClean="0">
                          <a:effectLst/>
                          <a:latin typeface="微软雅黑" pitchFamily="34" charset="-122"/>
                          <a:ea typeface="微软雅黑" pitchFamily="34" charset="-122"/>
                          <a:cs typeface="Times New Roman" panose="02020603050405020304" pitchFamily="18" charset="0"/>
                        </a:rPr>
                        <a:t>秦悦农</a:t>
                      </a:r>
                      <a:endParaRPr lang="zh-CN" sz="1600" b="1" kern="100" dirty="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2020</a:t>
                      </a:r>
                      <a:r>
                        <a:rPr lang="zh-CN" altLang="en-US" sz="1600" b="1" kern="100" dirty="0" smtClean="0">
                          <a:effectLst/>
                          <a:latin typeface="微软雅黑" pitchFamily="34" charset="-122"/>
                          <a:ea typeface="微软雅黑" pitchFamily="34" charset="-122"/>
                          <a:cs typeface="Times New Roman" panose="02020603050405020304" pitchFamily="18" charset="0"/>
                        </a:rPr>
                        <a:t>年</a:t>
                      </a:r>
                      <a:r>
                        <a:rPr lang="en-US" altLang="zh-CN" sz="1600" b="1" kern="100" dirty="0" smtClean="0">
                          <a:effectLst/>
                          <a:latin typeface="微软雅黑" pitchFamily="34" charset="-122"/>
                          <a:ea typeface="微软雅黑" pitchFamily="34" charset="-122"/>
                          <a:cs typeface="Times New Roman" panose="02020603050405020304" pitchFamily="18" charset="0"/>
                        </a:rPr>
                        <a:t>01</a:t>
                      </a:r>
                      <a:r>
                        <a:rPr lang="zh-CN" altLang="en-US" sz="1600" b="1" kern="100" dirty="0" smtClean="0">
                          <a:effectLst/>
                          <a:latin typeface="微软雅黑" pitchFamily="34" charset="-122"/>
                          <a:ea typeface="微软雅黑" pitchFamily="34" charset="-122"/>
                          <a:cs typeface="Times New Roman" panose="02020603050405020304" pitchFamily="18" charset="0"/>
                        </a:rPr>
                        <a:t>月</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smtClean="0">
                          <a:effectLst/>
                          <a:latin typeface="微软雅黑" pitchFamily="34" charset="-122"/>
                          <a:ea typeface="微软雅黑" pitchFamily="34" charset="-122"/>
                          <a:cs typeface="Times New Roman" panose="02020603050405020304" pitchFamily="18" charset="0"/>
                        </a:rPr>
                        <a:t>24</a:t>
                      </a:r>
                      <a:endParaRPr lang="zh-CN" altLang="zh-CN" sz="1600" b="1" kern="100" dirty="0" smtClean="0">
                        <a:effectLst/>
                        <a:latin typeface="微软雅黑" pitchFamily="34" charset="-122"/>
                        <a:ea typeface="微软雅黑"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89636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835467"/>
            <a:ext cx="3825226" cy="3421674"/>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研究周期</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14604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1"/>
          <p:cNvSpPr>
            <a:spLocks noChangeArrowheads="1"/>
          </p:cNvSpPr>
          <p:nvPr/>
        </p:nvSpPr>
        <p:spPr bwMode="auto">
          <a:xfrm>
            <a:off x="1403648" y="476672"/>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latin typeface="微软雅黑" pitchFamily="34" charset="-122"/>
                <a:ea typeface="微软雅黑" pitchFamily="34" charset="-122"/>
              </a:rPr>
              <a:t>研究者</a:t>
            </a:r>
            <a:r>
              <a:rPr lang="zh-CN" altLang="en-US" b="1" dirty="0" smtClean="0">
                <a:latin typeface="微软雅黑" pitchFamily="34" charset="-122"/>
                <a:ea typeface="微软雅黑" pitchFamily="34" charset="-122"/>
              </a:rPr>
              <a:t>职责</a:t>
            </a:r>
            <a:endParaRPr lang="en-US" altLang="zh-CN" sz="2200" b="1" dirty="0">
              <a:latin typeface="微软雅黑" pitchFamily="34" charset="-122"/>
              <a:ea typeface="微软雅黑" pitchFamily="34" charset="-122"/>
            </a:endParaRPr>
          </a:p>
        </p:txBody>
      </p:sp>
      <p:sp>
        <p:nvSpPr>
          <p:cNvPr id="104451" name="矩形 2"/>
          <p:cNvSpPr>
            <a:spLocks noChangeArrowheads="1"/>
          </p:cNvSpPr>
          <p:nvPr/>
        </p:nvSpPr>
        <p:spPr bwMode="auto">
          <a:xfrm>
            <a:off x="444500" y="968375"/>
            <a:ext cx="8307388" cy="543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研究者应与申办单位共同商定试验方案并签字，报伦理委员会审批后实施；</a:t>
            </a:r>
            <a:endParaRPr lang="en-US" altLang="zh-CN" dirty="0">
              <a:latin typeface="微软雅黑" pitchFamily="34" charset="-122"/>
              <a:ea typeface="微软雅黑" pitchFamily="34" charset="-122"/>
            </a:endParaRPr>
          </a:p>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研究者必须详细阅读和了解试验方案的内容，并严格按照方案执行；</a:t>
            </a:r>
          </a:p>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研究者应了解并熟悉试验药物的性质、作用、有效性及安全性</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包括该药物临床前研究的有关资料</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，同时也应掌握临床试验进行期间发现的所有与该药物有关的新信息；</a:t>
            </a:r>
          </a:p>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研究者必须在有良好医疗设施、实验室设备、人员配备的医疗机构进行临床试验，该机构应具备处理紧急情况的一切设施，以确保受试者的安全。实验室检查结果应准确可靠；</a:t>
            </a:r>
          </a:p>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应获得所在医疗机构或主管单位的同意，保证有充分的时间在方案规定的期限内负责和完成临床试验。研究者需向参加临床试验的所有工作人员说明有关试验的资料、规定和职责，确保有足够数量并符合试验方案的受试者进入临床试验；</a:t>
            </a:r>
          </a:p>
          <a:p>
            <a:pPr marL="342900" indent="-342900" algn="just">
              <a:lnSpc>
                <a:spcPts val="3000"/>
              </a:lnSpc>
              <a:buFont typeface="Wingdings" pitchFamily="2" charset="2"/>
              <a:buChar char="ü"/>
            </a:pPr>
            <a:r>
              <a:rPr lang="zh-CN" altLang="en-US" dirty="0">
                <a:latin typeface="微软雅黑" pitchFamily="34" charset="-122"/>
                <a:ea typeface="微软雅黑" pitchFamily="34" charset="-122"/>
              </a:rPr>
              <a:t>研究者应向受试者及说明经伦理委员会同意的有关试验的详细情况，并取得知情同意书；</a:t>
            </a:r>
          </a:p>
        </p:txBody>
      </p:sp>
    </p:spTree>
    <p:extLst>
      <p:ext uri="{BB962C8B-B14F-4D97-AF65-F5344CB8AC3E}">
        <p14:creationId xmlns:p14="http://schemas.microsoft.com/office/powerpoint/2010/main" val="23910174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矩形 1"/>
          <p:cNvSpPr>
            <a:spLocks noChangeArrowheads="1"/>
          </p:cNvSpPr>
          <p:nvPr/>
        </p:nvSpPr>
        <p:spPr bwMode="auto">
          <a:xfrm>
            <a:off x="1403648" y="476672"/>
            <a:ext cx="1346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latin typeface="微软雅黑" pitchFamily="34" charset="-122"/>
                <a:ea typeface="微软雅黑" pitchFamily="34" charset="-122"/>
              </a:rPr>
              <a:t>研究者</a:t>
            </a:r>
            <a:r>
              <a:rPr lang="zh-CN" altLang="en-US" b="1" dirty="0" smtClean="0">
                <a:latin typeface="微软雅黑" pitchFamily="34" charset="-122"/>
                <a:ea typeface="微软雅黑" pitchFamily="34" charset="-122"/>
              </a:rPr>
              <a:t>职责</a:t>
            </a:r>
            <a:endParaRPr lang="en-US" altLang="zh-CN" b="1" dirty="0">
              <a:latin typeface="微软雅黑" pitchFamily="34" charset="-122"/>
              <a:ea typeface="微软雅黑" pitchFamily="34" charset="-122"/>
            </a:endParaRPr>
          </a:p>
        </p:txBody>
      </p:sp>
      <p:sp>
        <p:nvSpPr>
          <p:cNvPr id="105475" name="矩形 2"/>
          <p:cNvSpPr>
            <a:spLocks noChangeArrowheads="1"/>
          </p:cNvSpPr>
          <p:nvPr/>
        </p:nvSpPr>
        <p:spPr bwMode="auto">
          <a:xfrm>
            <a:off x="388938" y="1133475"/>
            <a:ext cx="8297862" cy="505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000"/>
              </a:lnSpc>
              <a:buFont typeface="Wingdings" pitchFamily="2" charset="2"/>
              <a:buChar char="ü"/>
            </a:pPr>
            <a:r>
              <a:rPr lang="zh-CN" altLang="en-US" dirty="0">
                <a:latin typeface="微软雅黑" pitchFamily="34" charset="-122"/>
                <a:ea typeface="微软雅黑" pitchFamily="34" charset="-122"/>
              </a:rPr>
              <a:t>研究者负责作出与临床试验相关的医疗决定，保证受试者在试验期间出现不良事件时得到适当的治疗；</a:t>
            </a:r>
          </a:p>
          <a:p>
            <a:pPr marL="285750" indent="-285750">
              <a:lnSpc>
                <a:spcPts val="3000"/>
              </a:lnSpc>
              <a:buFont typeface="Wingdings" pitchFamily="2" charset="2"/>
              <a:buChar char="ü"/>
            </a:pPr>
            <a:r>
              <a:rPr lang="zh-CN" altLang="en-US" dirty="0">
                <a:latin typeface="微软雅黑" pitchFamily="34" charset="-122"/>
                <a:ea typeface="微软雅黑" pitchFamily="34" charset="-122"/>
              </a:rPr>
              <a:t>研究者有义务采取必要的措施以保障受试者的安全，并记录在案。在临床试验过程中如发生严重不良事件，研究者应立即对受试者采取适当的治疗措施，同时报告药品监督管理部门、卫生行政部门、申办单位和伦理委员会，并在报告上签名及注明日期；</a:t>
            </a:r>
          </a:p>
          <a:p>
            <a:pPr marL="285750" indent="-285750">
              <a:lnSpc>
                <a:spcPts val="3000"/>
              </a:lnSpc>
              <a:buFont typeface="Wingdings" pitchFamily="2" charset="2"/>
              <a:buChar char="ü"/>
            </a:pPr>
            <a:r>
              <a:rPr lang="zh-CN" altLang="en-US" dirty="0">
                <a:latin typeface="微软雅黑" pitchFamily="34" charset="-122"/>
                <a:ea typeface="微软雅黑" pitchFamily="34" charset="-122"/>
              </a:rPr>
              <a:t>研究者应保证将数据</a:t>
            </a:r>
            <a:r>
              <a:rPr lang="zh-CN" altLang="en-US" dirty="0">
                <a:solidFill>
                  <a:srgbClr val="FF0000"/>
                </a:solidFill>
                <a:latin typeface="微软雅黑" pitchFamily="34" charset="-122"/>
                <a:ea typeface="微软雅黑" pitchFamily="34" charset="-122"/>
              </a:rPr>
              <a:t>真实、准确、完整、及时、合法</a:t>
            </a:r>
            <a:r>
              <a:rPr lang="zh-CN" altLang="en-US" dirty="0">
                <a:latin typeface="微软雅黑" pitchFamily="34" charset="-122"/>
                <a:ea typeface="微软雅黑" pitchFamily="34" charset="-122"/>
              </a:rPr>
              <a:t>地载入病历和电子病例报告表；</a:t>
            </a:r>
          </a:p>
          <a:p>
            <a:pPr marL="285750" indent="-285750">
              <a:lnSpc>
                <a:spcPts val="3000"/>
              </a:lnSpc>
              <a:buFont typeface="Wingdings" pitchFamily="2" charset="2"/>
              <a:buChar char="ü"/>
            </a:pPr>
            <a:r>
              <a:rPr lang="zh-CN" altLang="en-US" dirty="0">
                <a:latin typeface="微软雅黑" pitchFamily="34" charset="-122"/>
                <a:ea typeface="微软雅黑" pitchFamily="34" charset="-122"/>
              </a:rPr>
              <a:t>研究者应接受申办单位派遣的监查员或稽查员的监查和稽查及药品监督管理部门的稽查和视察，确保临床试验的质量；</a:t>
            </a:r>
          </a:p>
          <a:p>
            <a:pPr marL="285750" indent="-285750">
              <a:lnSpc>
                <a:spcPts val="3000"/>
              </a:lnSpc>
              <a:buFont typeface="Wingdings" pitchFamily="2" charset="2"/>
              <a:buChar char="ü"/>
            </a:pPr>
            <a:r>
              <a:rPr lang="zh-CN" altLang="en-US" dirty="0">
                <a:latin typeface="微软雅黑" pitchFamily="34" charset="-122"/>
                <a:ea typeface="微软雅黑" pitchFamily="34" charset="-122"/>
              </a:rPr>
              <a:t>研究者应与申办单位商定有关临床试验的费用，并在合同中写明。研究者在临床试验过程中，不得向受试者收取试验用药所需的费用；</a:t>
            </a:r>
          </a:p>
          <a:p>
            <a:pPr marL="285750" indent="-285750">
              <a:lnSpc>
                <a:spcPts val="3000"/>
              </a:lnSpc>
              <a:buFont typeface="Wingdings" pitchFamily="2" charset="2"/>
              <a:buChar char="ü"/>
            </a:pPr>
            <a:r>
              <a:rPr lang="zh-CN" altLang="en-US" dirty="0">
                <a:latin typeface="微软雅黑" pitchFamily="34" charset="-122"/>
                <a:ea typeface="微软雅黑" pitchFamily="34" charset="-122"/>
              </a:rPr>
              <a:t>临床试验完成后，研究者必须写出总结报告，签名并注明日期后送申办单位。</a:t>
            </a:r>
          </a:p>
        </p:txBody>
      </p:sp>
    </p:spTree>
    <p:extLst>
      <p:ext uri="{BB962C8B-B14F-4D97-AF65-F5344CB8AC3E}">
        <p14:creationId xmlns:p14="http://schemas.microsoft.com/office/powerpoint/2010/main" val="2460043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067944" y="1835467"/>
            <a:ext cx="3825226" cy="3421674"/>
          </a:xfrm>
          <a:prstGeom prst="rect">
            <a:avLst/>
          </a:prstGeom>
        </p:spPr>
        <p:txBody>
          <a:bodyPr wrap="square" lIns="96740" tIns="48371" rIns="96740" bIns="48371">
            <a:spAutoFit/>
          </a:bodyPr>
          <a:lstStyle/>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不良事件和严重不良事件</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风险管理和风险评估</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数据管理</a:t>
            </a:r>
            <a:endParaRPr lang="en-US" altLang="zh-CN" sz="2400" kern="0" dirty="0" smtClean="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研究周期</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研究者职责</a:t>
            </a:r>
            <a:endParaRPr lang="en-US" altLang="zh-CN" sz="2400" kern="0" dirty="0">
              <a:solidFill>
                <a:schemeClr val="bg2">
                  <a:lumMod val="75000"/>
                </a:schemeClr>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defRPr/>
            </a:pPr>
            <a:r>
              <a:rPr lang="zh-CN" altLang="en-US"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监查员访视</a:t>
            </a:r>
            <a:r>
              <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a:t>
            </a:r>
            <a:r>
              <a:rPr lang="zh-CN" altLang="en-US" sz="2400" kern="0" dirty="0" smtClean="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稽查</a:t>
            </a:r>
            <a:endParaRPr lang="en-US" altLang="zh-CN" sz="2400" kern="0" dirty="0">
              <a:solidFill>
                <a:srgbClr val="C00000"/>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515534" y="2667000"/>
            <a:ext cx="2150533" cy="16933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8A8A"/>
                </a:solidFill>
                <a:latin typeface="微软雅黑" pitchFamily="34" charset="-122"/>
                <a:ea typeface="微软雅黑"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5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目录</a:t>
            </a:r>
            <a: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t/>
            </a:r>
            <a:br>
              <a:rPr kumimoji="0" lang="en-US" altLang="zh-CN" sz="6000" b="1" i="0" u="none" strike="noStrike" kern="1200" cap="none" spc="0" normalizeH="0" baseline="0" noProof="0" dirty="0" smtClean="0">
                <a:ln>
                  <a:noFill/>
                </a:ln>
                <a:solidFill>
                  <a:schemeClr val="bg2">
                    <a:lumMod val="75000"/>
                  </a:schemeClr>
                </a:solidFill>
                <a:effectLst/>
                <a:uLnTx/>
                <a:uFillTx/>
                <a:latin typeface="微软雅黑" pitchFamily="34" charset="-122"/>
                <a:ea typeface="微软雅黑" pitchFamily="34" charset="-122"/>
                <a:cs typeface="+mj-cs"/>
              </a:rPr>
            </a:br>
            <a:r>
              <a:rPr kumimoji="0" lang="en-US" altLang="zh-CN" sz="3500" b="1" i="0" u="none" strike="noStrike" kern="1200" cap="none" spc="0" normalizeH="0" baseline="0" noProof="0" dirty="0" err="1" smtClean="0">
                <a:ln>
                  <a:noFill/>
                </a:ln>
                <a:solidFill>
                  <a:schemeClr val="bg2">
                    <a:lumMod val="75000"/>
                  </a:schemeClr>
                </a:solidFill>
                <a:effectLst/>
                <a:uLnTx/>
                <a:uFillTx/>
                <a:latin typeface="微软雅黑" pitchFamily="34" charset="-122"/>
                <a:ea typeface="微软雅黑" pitchFamily="34" charset="-122"/>
                <a:cs typeface="Times New Roman" pitchFamily="18" charset="0"/>
              </a:rPr>
              <a:t>Contens</a:t>
            </a:r>
            <a:endParaRPr kumimoji="0" lang="zh-CN" altLang="en-US" sz="3500" b="1" i="0" u="none" strike="noStrike" kern="1200" cap="none" spc="0" normalizeH="0" baseline="0" noProof="0" dirty="0">
              <a:ln>
                <a:noFill/>
              </a:ln>
              <a:solidFill>
                <a:schemeClr val="bg2">
                  <a:lumMod val="75000"/>
                </a:schemeClr>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024567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1"/>
          <p:cNvSpPr>
            <a:spLocks noChangeArrowheads="1"/>
          </p:cNvSpPr>
          <p:nvPr/>
        </p:nvSpPr>
        <p:spPr bwMode="auto">
          <a:xfrm>
            <a:off x="1403648" y="476672"/>
            <a:ext cx="1981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latin typeface="微软雅黑" pitchFamily="34" charset="-122"/>
                <a:ea typeface="微软雅黑" pitchFamily="34" charset="-122"/>
              </a:rPr>
              <a:t>监查员访视</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稽查</a:t>
            </a:r>
            <a:endParaRPr lang="en-US" altLang="zh-CN" b="1" dirty="0">
              <a:latin typeface="微软雅黑" pitchFamily="34" charset="-122"/>
              <a:ea typeface="微软雅黑" pitchFamily="34" charset="-122"/>
            </a:endParaRPr>
          </a:p>
        </p:txBody>
      </p:sp>
      <p:sp>
        <p:nvSpPr>
          <p:cNvPr id="106499" name="矩形 1"/>
          <p:cNvSpPr>
            <a:spLocks noChangeArrowheads="1"/>
          </p:cNvSpPr>
          <p:nvPr/>
        </p:nvSpPr>
        <p:spPr bwMode="auto">
          <a:xfrm>
            <a:off x="403225" y="1736725"/>
            <a:ext cx="8372475" cy="21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just">
              <a:lnSpc>
                <a:spcPct val="150000"/>
              </a:lnSpc>
              <a:buFont typeface="Wingdings" pitchFamily="2" charset="2"/>
              <a:buChar char="ü"/>
            </a:pPr>
            <a:r>
              <a:rPr lang="zh-CN" altLang="en-US" dirty="0">
                <a:latin typeface="微软雅黑" pitchFamily="34" charset="-122"/>
                <a:ea typeface="微软雅黑" pitchFamily="34" charset="-122"/>
              </a:rPr>
              <a:t>监查员访视：常规监查</a:t>
            </a:r>
            <a:r>
              <a:rPr lang="zh-CN" altLang="en-US" dirty="0" smtClean="0">
                <a:latin typeface="微软雅黑" pitchFamily="34" charset="-122"/>
                <a:ea typeface="微软雅黑" pitchFamily="34" charset="-122"/>
              </a:rPr>
              <a:t>每</a:t>
            </a:r>
            <a:r>
              <a:rPr lang="en-US" altLang="zh-CN" dirty="0" smtClean="0">
                <a:latin typeface="微软雅黑" pitchFamily="34" charset="-122"/>
                <a:ea typeface="微软雅黑" pitchFamily="34" charset="-122"/>
              </a:rPr>
              <a:t>2.5</a:t>
            </a:r>
            <a:r>
              <a:rPr lang="zh-CN" altLang="en-US" dirty="0" smtClean="0">
                <a:latin typeface="微软雅黑" pitchFamily="34" charset="-122"/>
                <a:ea typeface="微软雅黑" pitchFamily="34" charset="-122"/>
              </a:rPr>
              <a:t>周</a:t>
            </a:r>
            <a:r>
              <a:rPr lang="zh-CN" altLang="en-US" dirty="0">
                <a:latin typeface="微软雅黑" pitchFamily="34" charset="-122"/>
                <a:ea typeface="微软雅黑" pitchFamily="34" charset="-122"/>
              </a:rPr>
              <a:t>进行一次，每次监查完毕出具监查报告。</a:t>
            </a:r>
            <a:endParaRPr lang="en-US" altLang="zh-CN" dirty="0">
              <a:latin typeface="微软雅黑" pitchFamily="34" charset="-122"/>
              <a:ea typeface="微软雅黑" pitchFamily="34" charset="-122"/>
            </a:endParaRPr>
          </a:p>
          <a:p>
            <a:pPr marL="342900" indent="-342900" algn="just">
              <a:lnSpc>
                <a:spcPct val="150000"/>
              </a:lnSpc>
              <a:buFont typeface="Wingdings" pitchFamily="2" charset="2"/>
              <a:buChar char="ü"/>
            </a:pPr>
            <a:r>
              <a:rPr lang="zh-CN" altLang="en-US" dirty="0">
                <a:latin typeface="微软雅黑" pitchFamily="34" charset="-122"/>
                <a:ea typeface="微软雅黑" pitchFamily="34" charset="-122"/>
              </a:rPr>
              <a:t>稽查：</a:t>
            </a:r>
            <a:r>
              <a:rPr lang="zh-CN" altLang="zh-CN" dirty="0">
                <a:latin typeface="微软雅黑" pitchFamily="34" charset="-122"/>
                <a:ea typeface="微软雅黑" pitchFamily="34" charset="-122"/>
              </a:rPr>
              <a:t>申办单位的质量保证部门可以在临床研究机构进行对试验的稽查。稽查包括：药物的供给、所要求的试验文件、知情同意过程的记录、以及</a:t>
            </a:r>
            <a:r>
              <a:rPr lang="en-US" altLang="zh-CN" dirty="0">
                <a:latin typeface="微软雅黑" pitchFamily="34" charset="-122"/>
                <a:ea typeface="微软雅黑" pitchFamily="34" charset="-122"/>
              </a:rPr>
              <a:t>eCRF</a:t>
            </a:r>
            <a:r>
              <a:rPr lang="zh-CN" altLang="zh-CN" dirty="0">
                <a:latin typeface="微软雅黑" pitchFamily="34" charset="-122"/>
                <a:ea typeface="微软雅黑" pitchFamily="34" charset="-122"/>
              </a:rPr>
              <a:t>与原始文件的一致性等。也可根据情况增加稽查内容和范围。研究者同意以合理的时间和合理的方式参与。</a:t>
            </a:r>
          </a:p>
        </p:txBody>
      </p:sp>
    </p:spTree>
    <p:extLst>
      <p:ext uri="{BB962C8B-B14F-4D97-AF65-F5344CB8AC3E}">
        <p14:creationId xmlns:p14="http://schemas.microsoft.com/office/powerpoint/2010/main" val="22426853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1"/>
          <p:cNvSpPr>
            <a:spLocks noChangeArrowheads="1"/>
          </p:cNvSpPr>
          <p:nvPr/>
        </p:nvSpPr>
        <p:spPr bwMode="auto">
          <a:xfrm>
            <a:off x="1403648" y="476672"/>
            <a:ext cx="1981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latin typeface="微软雅黑" pitchFamily="34" charset="-122"/>
                <a:ea typeface="微软雅黑" pitchFamily="34" charset="-122"/>
              </a:rPr>
              <a:t>原始数据定位表</a:t>
            </a:r>
            <a:endParaRPr lang="en-US" altLang="zh-CN" b="1" dirty="0">
              <a:latin typeface="微软雅黑" pitchFamily="34" charset="-122"/>
              <a:ea typeface="微软雅黑" pitchFamily="34" charset="-122"/>
            </a:endParaRPr>
          </a:p>
        </p:txBody>
      </p:sp>
      <p:sp>
        <p:nvSpPr>
          <p:cNvPr id="2" name="矩形 1">
            <a:hlinkClick r:id="rId2" action="ppaction://hlinkfile"/>
          </p:cNvPr>
          <p:cNvSpPr/>
          <p:nvPr/>
        </p:nvSpPr>
        <p:spPr>
          <a:xfrm>
            <a:off x="1216951" y="1479034"/>
            <a:ext cx="1800493" cy="369332"/>
          </a:xfrm>
          <a:prstGeom prst="rect">
            <a:avLst/>
          </a:prstGeom>
        </p:spPr>
        <p:txBody>
          <a:bodyPr wrap="none">
            <a:spAutoFit/>
          </a:bodyPr>
          <a:lstStyle/>
          <a:p>
            <a:r>
              <a:rPr lang="zh-CN" altLang="en-US" b="1" dirty="0" smtClean="0">
                <a:latin typeface="微软雅黑" pitchFamily="34" charset="-122"/>
                <a:ea typeface="微软雅黑" pitchFamily="34" charset="-122"/>
                <a:hlinkClick r:id="rId2" action="ppaction://hlinkfile"/>
              </a:rPr>
              <a:t>原始数据定位表</a:t>
            </a:r>
            <a:endParaRPr lang="en-US"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19600759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1"/>
          <p:cNvSpPr>
            <a:spLocks noChangeArrowheads="1"/>
          </p:cNvSpPr>
          <p:nvPr/>
        </p:nvSpPr>
        <p:spPr bwMode="auto">
          <a:xfrm>
            <a:off x="1403648" y="476672"/>
            <a:ext cx="1981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latin typeface="微软雅黑" pitchFamily="34" charset="-122"/>
                <a:ea typeface="微软雅黑" pitchFamily="34" charset="-122"/>
              </a:rPr>
              <a:t>乳腺</a:t>
            </a:r>
            <a:r>
              <a:rPr lang="en-US" altLang="zh-CN" b="1" dirty="0" smtClean="0">
                <a:latin typeface="微软雅黑" pitchFamily="34" charset="-122"/>
                <a:ea typeface="微软雅黑" pitchFamily="34" charset="-122"/>
              </a:rPr>
              <a:t>B</a:t>
            </a:r>
            <a:r>
              <a:rPr lang="zh-CN" altLang="en-US" b="1" dirty="0" smtClean="0">
                <a:latin typeface="微软雅黑" pitchFamily="34" charset="-122"/>
                <a:ea typeface="微软雅黑" pitchFamily="34" charset="-122"/>
              </a:rPr>
              <a:t>超</a:t>
            </a:r>
            <a:r>
              <a:rPr lang="en-US" altLang="zh-CN" b="1" dirty="0" smtClean="0">
                <a:latin typeface="微软雅黑" pitchFamily="34" charset="-122"/>
                <a:ea typeface="微软雅黑" pitchFamily="34" charset="-122"/>
              </a:rPr>
              <a:t>SOP</a:t>
            </a:r>
            <a:endParaRPr lang="en-US" altLang="zh-CN" b="1" dirty="0">
              <a:latin typeface="微软雅黑" pitchFamily="34" charset="-122"/>
              <a:ea typeface="微软雅黑" pitchFamily="34" charset="-122"/>
            </a:endParaRPr>
          </a:p>
        </p:txBody>
      </p:sp>
      <p:sp>
        <p:nvSpPr>
          <p:cNvPr id="2" name="矩形 1">
            <a:hlinkClick r:id="rId2" action="ppaction://hlinkfile"/>
          </p:cNvPr>
          <p:cNvSpPr/>
          <p:nvPr/>
        </p:nvSpPr>
        <p:spPr>
          <a:xfrm>
            <a:off x="1216951" y="1479034"/>
            <a:ext cx="2438488" cy="369332"/>
          </a:xfrm>
          <a:prstGeom prst="rect">
            <a:avLst/>
          </a:prstGeom>
        </p:spPr>
        <p:txBody>
          <a:bodyPr wrap="none">
            <a:spAutoFit/>
          </a:bodyPr>
          <a:lstStyle/>
          <a:p>
            <a:r>
              <a:rPr lang="zh-CN" altLang="en-US" b="1" dirty="0" smtClean="0">
                <a:latin typeface="微软雅黑" pitchFamily="34" charset="-122"/>
                <a:ea typeface="微软雅黑" pitchFamily="34" charset="-122"/>
                <a:hlinkClick r:id="rId2" action="ppaction://hlinkfile"/>
              </a:rPr>
              <a:t>乳腺</a:t>
            </a:r>
            <a:r>
              <a:rPr lang="en-US" altLang="zh-CN" b="1" dirty="0" smtClean="0">
                <a:latin typeface="微软雅黑" pitchFamily="34" charset="-122"/>
                <a:ea typeface="微软雅黑" pitchFamily="34" charset="-122"/>
                <a:hlinkClick r:id="rId2" action="ppaction://hlinkfile"/>
              </a:rPr>
              <a:t>B</a:t>
            </a:r>
            <a:r>
              <a:rPr lang="zh-CN" altLang="en-US" b="1" dirty="0" smtClean="0">
                <a:latin typeface="微软雅黑" pitchFamily="34" charset="-122"/>
                <a:ea typeface="微软雅黑" pitchFamily="34" charset="-122"/>
                <a:hlinkClick r:id="rId2" action="ppaction://hlinkfile"/>
              </a:rPr>
              <a:t>超常规操作</a:t>
            </a:r>
            <a:r>
              <a:rPr lang="en-US" altLang="zh-CN" b="1" dirty="0" smtClean="0">
                <a:latin typeface="微软雅黑" pitchFamily="34" charset="-122"/>
                <a:ea typeface="微软雅黑" pitchFamily="34" charset="-122"/>
                <a:hlinkClick r:id="rId2" action="ppaction://hlinkfile"/>
              </a:rPr>
              <a:t>SOP</a:t>
            </a:r>
            <a:endParaRPr lang="en-US" altLang="zh-CN" b="1" dirty="0">
              <a:latin typeface="微软雅黑" pitchFamily="34" charset="-122"/>
              <a:ea typeface="微软雅黑" pitchFamily="34" charset="-122"/>
            </a:endParaRPr>
          </a:p>
        </p:txBody>
      </p:sp>
      <p:sp>
        <p:nvSpPr>
          <p:cNvPr id="5" name="矩形 4">
            <a:hlinkClick r:id="rId3" action="ppaction://hlinkfile"/>
          </p:cNvPr>
          <p:cNvSpPr/>
          <p:nvPr/>
        </p:nvSpPr>
        <p:spPr>
          <a:xfrm>
            <a:off x="1187624" y="2387352"/>
            <a:ext cx="4260676" cy="369332"/>
          </a:xfrm>
          <a:prstGeom prst="rect">
            <a:avLst/>
          </a:prstGeom>
        </p:spPr>
        <p:txBody>
          <a:bodyPr wrap="square">
            <a:spAutoFit/>
          </a:bodyPr>
          <a:lstStyle/>
          <a:p>
            <a:r>
              <a:rPr lang="zh-CN" altLang="en-US" b="1" dirty="0" smtClean="0">
                <a:latin typeface="微软雅黑" pitchFamily="34" charset="-122"/>
                <a:ea typeface="微软雅黑" pitchFamily="34" charset="-122"/>
                <a:hlinkClick r:id="rId4" action="ppaction://hlinkfile"/>
              </a:rPr>
              <a:t>乳腺</a:t>
            </a:r>
            <a:r>
              <a:rPr lang="en-US" altLang="zh-CN" b="1" dirty="0" smtClean="0">
                <a:latin typeface="微软雅黑" pitchFamily="34" charset="-122"/>
                <a:ea typeface="微软雅黑" pitchFamily="34" charset="-122"/>
                <a:hlinkClick r:id="rId4" action="ppaction://hlinkfile"/>
              </a:rPr>
              <a:t>B</a:t>
            </a:r>
            <a:r>
              <a:rPr lang="zh-CN" altLang="en-US" b="1" dirty="0" smtClean="0">
                <a:latin typeface="微软雅黑" pitchFamily="34" charset="-122"/>
                <a:ea typeface="微软雅黑" pitchFamily="34" charset="-122"/>
                <a:hlinkClick r:id="rId4" action="ppaction://hlinkfile"/>
              </a:rPr>
              <a:t>超操作</a:t>
            </a:r>
            <a:r>
              <a:rPr lang="en-US" altLang="zh-CN" b="1" dirty="0" smtClean="0">
                <a:latin typeface="微软雅黑" pitchFamily="34" charset="-122"/>
                <a:ea typeface="微软雅黑" pitchFamily="34" charset="-122"/>
                <a:hlinkClick r:id="rId4" action="ppaction://hlinkfile"/>
              </a:rPr>
              <a:t>SOP</a:t>
            </a:r>
            <a:r>
              <a:rPr lang="zh-CN" altLang="en-US" b="1" dirty="0" smtClean="0">
                <a:latin typeface="微软雅黑" pitchFamily="34" charset="-122"/>
                <a:ea typeface="微软雅黑" pitchFamily="34" charset="-122"/>
                <a:hlinkClick r:id="rId4" action="ppaction://hlinkfile"/>
              </a:rPr>
              <a:t>（涉及靶肿块）</a:t>
            </a:r>
            <a:endParaRPr lang="en-US"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88788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31640" y="476672"/>
            <a:ext cx="1107996" cy="369332"/>
          </a:xfrm>
          <a:prstGeom prst="rect">
            <a:avLst/>
          </a:prstGeom>
        </p:spPr>
        <p:txBody>
          <a:bodyPr wrap="none">
            <a:spAutoFit/>
          </a:bodyPr>
          <a:lstStyle/>
          <a:p>
            <a:pPr>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试验设计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宋体" charset="0"/>
            </a:endParaRPr>
          </a:p>
        </p:txBody>
      </p:sp>
      <p:sp>
        <p:nvSpPr>
          <p:cNvPr id="22531" name="TextBox 53"/>
          <p:cNvSpPr txBox="1">
            <a:spLocks noChangeArrowheads="1"/>
          </p:cNvSpPr>
          <p:nvPr/>
        </p:nvSpPr>
        <p:spPr bwMode="auto">
          <a:xfrm>
            <a:off x="1187450" y="1751013"/>
            <a:ext cx="76327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2" tIns="25711" rIns="51422" bIns="25711">
            <a:spAutoFit/>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a:lnSpc>
                <a:spcPct val="150000"/>
              </a:lnSpc>
              <a:spcBef>
                <a:spcPct val="20000"/>
              </a:spcBef>
              <a:buFont typeface="Franklin Gothic Book" pitchFamily="2" charset="0"/>
              <a:buAutoNum type="arabicPeriod"/>
            </a:pPr>
            <a:r>
              <a:rPr kumimoji="0" lang="zh-CN" altLang="en-US" sz="2000" dirty="0">
                <a:latin typeface="微软雅黑" pitchFamily="34" charset="-122"/>
                <a:ea typeface="微软雅黑" pitchFamily="34" charset="-122"/>
              </a:rPr>
              <a:t>随机及盲法：随机（中央随机）、双盲、多中心</a:t>
            </a:r>
          </a:p>
          <a:p>
            <a:pPr>
              <a:lnSpc>
                <a:spcPct val="150000"/>
              </a:lnSpc>
              <a:spcBef>
                <a:spcPct val="20000"/>
              </a:spcBef>
              <a:buFont typeface="Franklin Gothic Book" pitchFamily="2" charset="0"/>
              <a:buAutoNum type="arabicPeriod"/>
            </a:pPr>
            <a:r>
              <a:rPr kumimoji="0" lang="zh-CN" altLang="en-US" sz="2000" dirty="0">
                <a:latin typeface="微软雅黑" pitchFamily="34" charset="-122"/>
                <a:ea typeface="微软雅黑" pitchFamily="34" charset="-122"/>
              </a:rPr>
              <a:t>对照：安慰剂平行对照</a:t>
            </a:r>
          </a:p>
          <a:p>
            <a:pPr>
              <a:lnSpc>
                <a:spcPct val="150000"/>
              </a:lnSpc>
              <a:spcBef>
                <a:spcPct val="20000"/>
              </a:spcBef>
              <a:buFont typeface="Franklin Gothic Book" pitchFamily="2" charset="0"/>
              <a:buAutoNum type="arabicPeriod"/>
            </a:pPr>
            <a:r>
              <a:rPr kumimoji="0" lang="zh-CN" altLang="en-US" sz="2000" dirty="0">
                <a:latin typeface="微软雅黑" pitchFamily="34" charset="-122"/>
                <a:ea typeface="微软雅黑" pitchFamily="34" charset="-122"/>
              </a:rPr>
              <a:t>样本量：总样本量</a:t>
            </a:r>
            <a:r>
              <a:rPr kumimoji="0" lang="en-US" altLang="zh-CN" sz="2000" dirty="0">
                <a:latin typeface="微软雅黑" pitchFamily="34" charset="-122"/>
                <a:cs typeface="Arial" pitchFamily="34" charset="0"/>
              </a:rPr>
              <a:t>180</a:t>
            </a:r>
            <a:r>
              <a:rPr kumimoji="0" lang="zh-CN" altLang="en-US" sz="2000" dirty="0">
                <a:latin typeface="微软雅黑" pitchFamily="34" charset="-122"/>
                <a:ea typeface="微软雅黑" pitchFamily="34" charset="-122"/>
              </a:rPr>
              <a:t>例</a:t>
            </a:r>
          </a:p>
          <a:p>
            <a:pPr>
              <a:lnSpc>
                <a:spcPct val="150000"/>
              </a:lnSpc>
              <a:spcBef>
                <a:spcPct val="20000"/>
              </a:spcBef>
            </a:pPr>
            <a:r>
              <a:rPr kumimoji="0" lang="en-US" altLang="zh-CN" sz="2000" dirty="0">
                <a:latin typeface="微软雅黑" pitchFamily="34" charset="-122"/>
                <a:ea typeface="微软雅黑" pitchFamily="34" charset="-122"/>
              </a:rPr>
              <a:t>   </a:t>
            </a:r>
            <a:r>
              <a:rPr kumimoji="0" lang="zh-CN" altLang="en-US" sz="2000" dirty="0">
                <a:latin typeface="微软雅黑" pitchFamily="34" charset="-122"/>
                <a:ea typeface="微软雅黑" pitchFamily="34" charset="-122"/>
              </a:rPr>
              <a:t>（高剂量组</a:t>
            </a:r>
            <a:r>
              <a:rPr kumimoji="0" lang="en-US" altLang="zh-CN" sz="2000" dirty="0">
                <a:latin typeface="微软雅黑" pitchFamily="34" charset="-122"/>
                <a:ea typeface="微软雅黑" pitchFamily="34" charset="-122"/>
              </a:rPr>
              <a:t>60</a:t>
            </a:r>
            <a:r>
              <a:rPr kumimoji="0" lang="zh-CN" altLang="en-US" sz="2000" dirty="0">
                <a:latin typeface="微软雅黑" pitchFamily="34" charset="-122"/>
                <a:ea typeface="微软雅黑" pitchFamily="34" charset="-122"/>
              </a:rPr>
              <a:t>例，低剂量组</a:t>
            </a:r>
            <a:r>
              <a:rPr kumimoji="0" lang="en-US" altLang="zh-CN" sz="2000" dirty="0">
                <a:latin typeface="微软雅黑" pitchFamily="34" charset="-122"/>
                <a:ea typeface="微软雅黑" pitchFamily="34" charset="-122"/>
              </a:rPr>
              <a:t>60</a:t>
            </a:r>
            <a:r>
              <a:rPr kumimoji="0" lang="zh-CN" altLang="en-US" sz="2000" dirty="0">
                <a:latin typeface="微软雅黑" pitchFamily="34" charset="-122"/>
                <a:ea typeface="微软雅黑" pitchFamily="34" charset="-122"/>
              </a:rPr>
              <a:t>例，安慰剂组</a:t>
            </a:r>
            <a:r>
              <a:rPr kumimoji="0" lang="en-US" altLang="zh-CN" sz="2000" dirty="0">
                <a:latin typeface="微软雅黑" pitchFamily="34" charset="-122"/>
                <a:ea typeface="微软雅黑" pitchFamily="34" charset="-122"/>
              </a:rPr>
              <a:t>60</a:t>
            </a:r>
            <a:r>
              <a:rPr kumimoji="0" lang="zh-CN" altLang="en-US" sz="2000" dirty="0">
                <a:latin typeface="微软雅黑" pitchFamily="34" charset="-122"/>
                <a:ea typeface="微软雅黑" pitchFamily="34" charset="-122"/>
              </a:rPr>
              <a:t>例）</a:t>
            </a:r>
          </a:p>
          <a:p>
            <a:pPr>
              <a:lnSpc>
                <a:spcPct val="150000"/>
              </a:lnSpc>
              <a:spcBef>
                <a:spcPct val="20000"/>
              </a:spcBef>
            </a:pPr>
            <a:r>
              <a:rPr kumimoji="0" lang="en-US" altLang="zh-CN" sz="2000" dirty="0">
                <a:latin typeface="微软雅黑" pitchFamily="34" charset="-122"/>
                <a:ea typeface="微软雅黑" pitchFamily="34" charset="-122"/>
              </a:rPr>
              <a:t>    </a:t>
            </a:r>
            <a:r>
              <a:rPr kumimoji="0" lang="zh-CN" altLang="en-US" sz="2000" dirty="0">
                <a:latin typeface="微软雅黑" pitchFamily="34" charset="-122"/>
                <a:ea typeface="微软雅黑" pitchFamily="34" charset="-122"/>
              </a:rPr>
              <a:t>本研究中心分配</a:t>
            </a:r>
            <a:r>
              <a:rPr kumimoji="0" lang="en-US" altLang="zh-CN" sz="2000" dirty="0">
                <a:latin typeface="微软雅黑" pitchFamily="34" charset="-122"/>
                <a:ea typeface="微软雅黑" pitchFamily="34" charset="-122"/>
              </a:rPr>
              <a:t>30</a:t>
            </a:r>
            <a:r>
              <a:rPr kumimoji="0" lang="zh-CN" altLang="en-US" sz="2000" dirty="0">
                <a:latin typeface="微软雅黑" pitchFamily="34" charset="-122"/>
                <a:ea typeface="微软雅黑" pitchFamily="34" charset="-122"/>
              </a:rPr>
              <a:t>例</a:t>
            </a:r>
          </a:p>
          <a:p>
            <a:pPr>
              <a:lnSpc>
                <a:spcPct val="150000"/>
              </a:lnSpc>
              <a:spcBef>
                <a:spcPct val="20000"/>
              </a:spcBef>
              <a:buFont typeface="Franklin Gothic Book" pitchFamily="2" charset="0"/>
              <a:buAutoNum type="arabicPeriod"/>
            </a:pPr>
            <a:endParaRPr kumimoji="0"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4592124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D63CDFB-5807-4D1B-AC79-E0E2E14D7AB5}"/>
              </a:ext>
            </a:extLst>
          </p:cNvPr>
          <p:cNvSpPr txBox="1">
            <a:spLocks/>
          </p:cNvSpPr>
          <p:nvPr/>
        </p:nvSpPr>
        <p:spPr>
          <a:xfrm>
            <a:off x="2091205" y="2438400"/>
            <a:ext cx="5223995" cy="1689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7500" b="1" kern="1200">
                <a:solidFill>
                  <a:srgbClr val="C00000"/>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sz="8000" dirty="0" smtClean="0">
                <a:cs typeface="+mn-ea"/>
                <a:sym typeface="+mn-lt"/>
              </a:rPr>
              <a:t>感谢聆听！</a:t>
            </a:r>
            <a:endParaRPr lang="zh-CN" altLang="en-US" sz="8000" dirty="0">
              <a:cs typeface="+mn-ea"/>
              <a:sym typeface="+mn-lt"/>
            </a:endParaRPr>
          </a:p>
        </p:txBody>
      </p:sp>
    </p:spTree>
    <p:extLst>
      <p:ext uri="{BB962C8B-B14F-4D97-AF65-F5344CB8AC3E}">
        <p14:creationId xmlns:p14="http://schemas.microsoft.com/office/powerpoint/2010/main" val="31548754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15_3*m_i*1_1"/>
  <p:tag name="KSO_WM_TEMPLATE_CATEGORY" val="diagram"/>
  <p:tag name="KSO_WM_TEMPLATE_INDEX" val="20200115"/>
  <p:tag name="KSO_WM_UNIT_LAYERLEVEL" val="1_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5_3*m_h_i*1_4_1"/>
  <p:tag name="KSO_WM_TEMPLATE_CATEGORY" val="diagram"/>
  <p:tag name="KSO_WM_TEMPLATE_INDEX" val="20200115"/>
  <p:tag name="KSO_WM_UNIT_LAYERLEVEL" val="1_1_1"/>
  <p:tag name="KSO_WM_TAG_VERSION" val="1.0"/>
  <p:tag name="KSO_WM_BEAUTIFY_FLAG" val="#wm#"/>
  <p:tag name="KSO_WM_UNIT_FILL_FORE_SCHEMECOLOR_INDEX" val="5"/>
  <p:tag name="KSO_WM_UNI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5_3*m_h_i*1_3_1"/>
  <p:tag name="KSO_WM_TEMPLATE_CATEGORY" val="diagram"/>
  <p:tag name="KSO_WM_TEMPLATE_INDEX" val="20200115"/>
  <p:tag name="KSO_WM_UNIT_LAYERLEVEL" val="1_1_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5_3*m_h_i*1_2_1"/>
  <p:tag name="KSO_WM_TEMPLATE_CATEGORY" val="diagram"/>
  <p:tag name="KSO_WM_TEMPLATE_INDEX" val="20200115"/>
  <p:tag name="KSO_WM_UNIT_LAYERLEVEL" val="1_1_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5_3*m_h_i*1_1_1"/>
  <p:tag name="KSO_WM_TEMPLATE_CATEGORY" val="diagram"/>
  <p:tag name="KSO_WM_TEMPLATE_INDEX" val="20200115"/>
  <p:tag name="KSO_WM_UNIT_LAYERLEVEL" val="1_1_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6494</TotalTime>
  <Words>4824</Words>
  <Application>Microsoft Office PowerPoint</Application>
  <PresentationFormat>全屏显示(4:3)</PresentationFormat>
  <Paragraphs>934</Paragraphs>
  <Slides>90</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90</vt:i4>
      </vt:variant>
    </vt:vector>
  </HeadingPairs>
  <TitlesOfParts>
    <vt:vector size="103" baseType="lpstr">
      <vt:lpstr>Agency FB</vt:lpstr>
      <vt:lpstr>Franklin Gothic Book</vt:lpstr>
      <vt:lpstr>等线</vt:lpstr>
      <vt:lpstr>黑体</vt:lpstr>
      <vt:lpstr>宋体</vt:lpstr>
      <vt:lpstr>微软雅黑</vt:lpstr>
      <vt:lpstr>Arial</vt:lpstr>
      <vt:lpstr>Calibri</vt:lpstr>
      <vt:lpstr>Calibri Light</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风险管理和风险评估</vt:lpstr>
      <vt:lpstr>PowerPoint 演示文稿</vt:lpstr>
      <vt:lpstr>PowerPoint 演示文稿</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数据收集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孙畅</dc:creator>
  <cp:lastModifiedBy>liu yanpeng</cp:lastModifiedBy>
  <cp:revision>1331</cp:revision>
  <dcterms:created xsi:type="dcterms:W3CDTF">2018-07-10T06:57:00Z</dcterms:created>
  <dcterms:modified xsi:type="dcterms:W3CDTF">2020-02-17T06:44:57Z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